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221"/>
  </p:notesMasterIdLst>
  <p:sldIdLst>
    <p:sldId id="256" r:id="rId3"/>
    <p:sldId id="986" r:id="rId4"/>
    <p:sldId id="976" r:id="rId5"/>
    <p:sldId id="283" r:id="rId6"/>
    <p:sldId id="3190" r:id="rId7"/>
    <p:sldId id="3183" r:id="rId8"/>
    <p:sldId id="281" r:id="rId9"/>
    <p:sldId id="3101" r:id="rId10"/>
    <p:sldId id="2983" r:id="rId11"/>
    <p:sldId id="3184" r:id="rId12"/>
    <p:sldId id="3100" r:id="rId13"/>
    <p:sldId id="991" r:id="rId14"/>
    <p:sldId id="980" r:id="rId15"/>
    <p:sldId id="3025" r:id="rId16"/>
    <p:sldId id="3017" r:id="rId17"/>
    <p:sldId id="988" r:id="rId18"/>
    <p:sldId id="3185" r:id="rId19"/>
    <p:sldId id="3033" r:id="rId20"/>
    <p:sldId id="3023" r:id="rId21"/>
    <p:sldId id="3028" r:id="rId22"/>
    <p:sldId id="2988" r:id="rId23"/>
    <p:sldId id="981" r:id="rId24"/>
    <p:sldId id="997" r:id="rId25"/>
    <p:sldId id="998" r:id="rId26"/>
    <p:sldId id="999" r:id="rId27"/>
    <p:sldId id="3186" r:id="rId28"/>
    <p:sldId id="3188" r:id="rId29"/>
    <p:sldId id="3189" r:id="rId30"/>
    <p:sldId id="1059" r:id="rId31"/>
    <p:sldId id="483" r:id="rId32"/>
    <p:sldId id="3174" r:id="rId33"/>
    <p:sldId id="2989" r:id="rId34"/>
    <p:sldId id="1053" r:id="rId35"/>
    <p:sldId id="915" r:id="rId36"/>
    <p:sldId id="1050" r:id="rId37"/>
    <p:sldId id="1060" r:id="rId38"/>
    <p:sldId id="1061" r:id="rId39"/>
    <p:sldId id="3098" r:id="rId40"/>
    <p:sldId id="3097" r:id="rId41"/>
    <p:sldId id="3096" r:id="rId42"/>
    <p:sldId id="3021" r:id="rId43"/>
    <p:sldId id="3022" r:id="rId44"/>
    <p:sldId id="3018" r:id="rId45"/>
    <p:sldId id="3019" r:id="rId46"/>
    <p:sldId id="3029" r:id="rId47"/>
    <p:sldId id="3020" r:id="rId48"/>
    <p:sldId id="1071" r:id="rId49"/>
    <p:sldId id="1062" r:id="rId50"/>
    <p:sldId id="1063" r:id="rId51"/>
    <p:sldId id="1064" r:id="rId52"/>
    <p:sldId id="1070" r:id="rId53"/>
    <p:sldId id="3187" r:id="rId54"/>
    <p:sldId id="1065" r:id="rId55"/>
    <p:sldId id="265" r:id="rId56"/>
    <p:sldId id="1069" r:id="rId57"/>
    <p:sldId id="3027" r:id="rId58"/>
    <p:sldId id="1079" r:id="rId59"/>
    <p:sldId id="3032" r:id="rId60"/>
    <p:sldId id="3024" r:id="rId61"/>
    <p:sldId id="3030" r:id="rId62"/>
    <p:sldId id="3031" r:id="rId63"/>
    <p:sldId id="1078" r:id="rId64"/>
    <p:sldId id="959" r:id="rId65"/>
    <p:sldId id="1066" r:id="rId66"/>
    <p:sldId id="1067" r:id="rId67"/>
    <p:sldId id="1068" r:id="rId68"/>
    <p:sldId id="989" r:id="rId69"/>
    <p:sldId id="3012" r:id="rId70"/>
    <p:sldId id="3013" r:id="rId71"/>
    <p:sldId id="3015" r:id="rId72"/>
    <p:sldId id="1058" r:id="rId73"/>
    <p:sldId id="990" r:id="rId74"/>
    <p:sldId id="987" r:id="rId75"/>
    <p:sldId id="3099" r:id="rId76"/>
    <p:sldId id="992" r:id="rId77"/>
    <p:sldId id="994" r:id="rId78"/>
    <p:sldId id="993" r:id="rId79"/>
    <p:sldId id="996" r:id="rId80"/>
    <p:sldId id="995" r:id="rId81"/>
    <p:sldId id="979" r:id="rId82"/>
    <p:sldId id="3026" r:id="rId83"/>
    <p:sldId id="3016" r:id="rId84"/>
    <p:sldId id="982" r:id="rId85"/>
    <p:sldId id="1054" r:id="rId86"/>
    <p:sldId id="1055" r:id="rId87"/>
    <p:sldId id="1056" r:id="rId88"/>
    <p:sldId id="1057" r:id="rId89"/>
    <p:sldId id="1001" r:id="rId90"/>
    <p:sldId id="983" r:id="rId91"/>
    <p:sldId id="472" r:id="rId92"/>
    <p:sldId id="1002" r:id="rId93"/>
    <p:sldId id="944" r:id="rId94"/>
    <p:sldId id="968" r:id="rId95"/>
    <p:sldId id="946" r:id="rId96"/>
    <p:sldId id="1076" r:id="rId97"/>
    <p:sldId id="947" r:id="rId98"/>
    <p:sldId id="284" r:id="rId99"/>
    <p:sldId id="984" r:id="rId100"/>
    <p:sldId id="1003" r:id="rId101"/>
    <p:sldId id="897" r:id="rId102"/>
    <p:sldId id="293" r:id="rId103"/>
    <p:sldId id="901" r:id="rId104"/>
    <p:sldId id="895" r:id="rId105"/>
    <p:sldId id="263" r:id="rId106"/>
    <p:sldId id="1074" r:id="rId107"/>
    <p:sldId id="1073" r:id="rId108"/>
    <p:sldId id="1075" r:id="rId109"/>
    <p:sldId id="1072" r:id="rId110"/>
    <p:sldId id="1077" r:id="rId111"/>
    <p:sldId id="932" r:id="rId112"/>
    <p:sldId id="937" r:id="rId113"/>
    <p:sldId id="935" r:id="rId114"/>
    <p:sldId id="933" r:id="rId115"/>
    <p:sldId id="934" r:id="rId116"/>
    <p:sldId id="260" r:id="rId117"/>
    <p:sldId id="938" r:id="rId118"/>
    <p:sldId id="474" r:id="rId119"/>
    <p:sldId id="484" r:id="rId120"/>
    <p:sldId id="931" r:id="rId121"/>
    <p:sldId id="930" r:id="rId122"/>
    <p:sldId id="282" r:id="rId123"/>
    <p:sldId id="920" r:id="rId124"/>
    <p:sldId id="307" r:id="rId125"/>
    <p:sldId id="925" r:id="rId126"/>
    <p:sldId id="349" r:id="rId127"/>
    <p:sldId id="1051" r:id="rId128"/>
    <p:sldId id="1052" r:id="rId129"/>
    <p:sldId id="924" r:id="rId130"/>
    <p:sldId id="268" r:id="rId131"/>
    <p:sldId id="1005" r:id="rId132"/>
    <p:sldId id="985" r:id="rId133"/>
    <p:sldId id="3011" r:id="rId134"/>
    <p:sldId id="1004" r:id="rId135"/>
    <p:sldId id="3150" r:id="rId136"/>
    <p:sldId id="3146" r:id="rId137"/>
    <p:sldId id="3148" r:id="rId138"/>
    <p:sldId id="3149" r:id="rId139"/>
    <p:sldId id="257" r:id="rId140"/>
    <p:sldId id="966" r:id="rId141"/>
    <p:sldId id="2982" r:id="rId142"/>
    <p:sldId id="3151" r:id="rId143"/>
    <p:sldId id="3078" r:id="rId144"/>
    <p:sldId id="2986" r:id="rId145"/>
    <p:sldId id="2991" r:id="rId146"/>
    <p:sldId id="962" r:id="rId147"/>
    <p:sldId id="3152" r:id="rId148"/>
    <p:sldId id="3153" r:id="rId149"/>
    <p:sldId id="482" r:id="rId150"/>
    <p:sldId id="965" r:id="rId151"/>
    <p:sldId id="967" r:id="rId152"/>
    <p:sldId id="958" r:id="rId153"/>
    <p:sldId id="948" r:id="rId154"/>
    <p:sldId id="971" r:id="rId155"/>
    <p:sldId id="3154" r:id="rId156"/>
    <p:sldId id="3089" r:id="rId157"/>
    <p:sldId id="3142" r:id="rId158"/>
    <p:sldId id="3145" r:id="rId159"/>
    <p:sldId id="3147" r:id="rId160"/>
    <p:sldId id="258" r:id="rId161"/>
    <p:sldId id="943" r:id="rId162"/>
    <p:sldId id="945" r:id="rId163"/>
    <p:sldId id="410" r:id="rId164"/>
    <p:sldId id="3155" r:id="rId165"/>
    <p:sldId id="2987" r:id="rId166"/>
    <p:sldId id="3156" r:id="rId167"/>
    <p:sldId id="3157" r:id="rId168"/>
    <p:sldId id="290" r:id="rId169"/>
    <p:sldId id="3158" r:id="rId170"/>
    <p:sldId id="456" r:id="rId171"/>
    <p:sldId id="455" r:id="rId172"/>
    <p:sldId id="3159" r:id="rId173"/>
    <p:sldId id="3160" r:id="rId174"/>
    <p:sldId id="3161" r:id="rId175"/>
    <p:sldId id="3162" r:id="rId176"/>
    <p:sldId id="259" r:id="rId177"/>
    <p:sldId id="3163" r:id="rId178"/>
    <p:sldId id="3164" r:id="rId179"/>
    <p:sldId id="3165" r:id="rId180"/>
    <p:sldId id="3166" r:id="rId181"/>
    <p:sldId id="267" r:id="rId182"/>
    <p:sldId id="269" r:id="rId183"/>
    <p:sldId id="3167" r:id="rId184"/>
    <p:sldId id="3168" r:id="rId185"/>
    <p:sldId id="923" r:id="rId186"/>
    <p:sldId id="291" r:id="rId187"/>
    <p:sldId id="266" r:id="rId188"/>
    <p:sldId id="928" r:id="rId189"/>
    <p:sldId id="3169" r:id="rId190"/>
    <p:sldId id="3170" r:id="rId191"/>
    <p:sldId id="3171" r:id="rId192"/>
    <p:sldId id="3172" r:id="rId193"/>
    <p:sldId id="3173" r:id="rId194"/>
    <p:sldId id="951" r:id="rId195"/>
    <p:sldId id="972" r:id="rId196"/>
    <p:sldId id="894" r:id="rId197"/>
    <p:sldId id="952" r:id="rId198"/>
    <p:sldId id="3175" r:id="rId199"/>
    <p:sldId id="3176" r:id="rId200"/>
    <p:sldId id="954" r:id="rId201"/>
    <p:sldId id="3177" r:id="rId202"/>
    <p:sldId id="3178" r:id="rId203"/>
    <p:sldId id="264" r:id="rId204"/>
    <p:sldId id="953" r:id="rId205"/>
    <p:sldId id="940" r:id="rId206"/>
    <p:sldId id="949" r:id="rId207"/>
    <p:sldId id="955" r:id="rId208"/>
    <p:sldId id="973" r:id="rId209"/>
    <p:sldId id="918" r:id="rId210"/>
    <p:sldId id="3179" r:id="rId211"/>
    <p:sldId id="922" r:id="rId212"/>
    <p:sldId id="288" r:id="rId213"/>
    <p:sldId id="970" r:id="rId214"/>
    <p:sldId id="969" r:id="rId215"/>
    <p:sldId id="3180" r:id="rId216"/>
    <p:sldId id="473" r:id="rId217"/>
    <p:sldId id="3181" r:id="rId218"/>
    <p:sldId id="3182" r:id="rId219"/>
    <p:sldId id="974" r:id="rId2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986"/>
            <p14:sldId id="976"/>
            <p14:sldId id="283"/>
            <p14:sldId id="3190"/>
            <p14:sldId id="3183"/>
            <p14:sldId id="281"/>
            <p14:sldId id="3101"/>
            <p14:sldId id="2983"/>
            <p14:sldId id="3184"/>
            <p14:sldId id="3100"/>
            <p14:sldId id="991"/>
            <p14:sldId id="980"/>
            <p14:sldId id="3025"/>
            <p14:sldId id="3017"/>
            <p14:sldId id="988"/>
            <p14:sldId id="3185"/>
            <p14:sldId id="3033"/>
            <p14:sldId id="3023"/>
            <p14:sldId id="3028"/>
            <p14:sldId id="2988"/>
            <p14:sldId id="981"/>
            <p14:sldId id="997"/>
            <p14:sldId id="998"/>
            <p14:sldId id="999"/>
            <p14:sldId id="3186"/>
            <p14:sldId id="3188"/>
            <p14:sldId id="3189"/>
            <p14:sldId id="1059"/>
            <p14:sldId id="483"/>
            <p14:sldId id="3174"/>
            <p14:sldId id="2989"/>
          </p14:sldIdLst>
        </p14:section>
        <p14:section name="Setting Context" id="{0ECCEF67-76F1-3841-A483-2AB9B0BB6278}">
          <p14:sldIdLst>
            <p14:sldId id="1053"/>
            <p14:sldId id="915"/>
            <p14:sldId id="1050"/>
            <p14:sldId id="1060"/>
            <p14:sldId id="1061"/>
            <p14:sldId id="3098"/>
            <p14:sldId id="3097"/>
            <p14:sldId id="3096"/>
            <p14:sldId id="3021"/>
            <p14:sldId id="3022"/>
            <p14:sldId id="3018"/>
            <p14:sldId id="3019"/>
            <p14:sldId id="3029"/>
            <p14:sldId id="3020"/>
            <p14:sldId id="1071"/>
            <p14:sldId id="1062"/>
            <p14:sldId id="1063"/>
            <p14:sldId id="1064"/>
            <p14:sldId id="1070"/>
            <p14:sldId id="3187"/>
            <p14:sldId id="1065"/>
            <p14:sldId id="265"/>
            <p14:sldId id="1069"/>
            <p14:sldId id="3027"/>
            <p14:sldId id="1079"/>
            <p14:sldId id="3032"/>
            <p14:sldId id="3024"/>
            <p14:sldId id="3030"/>
            <p14:sldId id="3031"/>
            <p14:sldId id="1078"/>
            <p14:sldId id="959"/>
          </p14:sldIdLst>
        </p14:section>
        <p14:section name="Goal: It is all in name space management (NsM)" id="{AC1DDEB5-434A-9946-8E04-9196DB0392ED}">
          <p14:sldIdLst/>
        </p14:section>
        <p14:section name="Criteria: How to be sure that it is true?" id="{C192D0C4-A887-B343-AB3D-7601471A4357}">
          <p14:sldIdLst>
            <p14:sldId id="1066"/>
            <p14:sldId id="1067"/>
            <p14:sldId id="1068"/>
            <p14:sldId id="989"/>
            <p14:sldId id="3012"/>
            <p14:sldId id="3013"/>
          </p14:sldIdLst>
        </p14:section>
        <p14:section name="Output: A generic format of Names (Computable Names)" id="{AE21F17E-472C-3B47-B65D-C1DA71B50E50}">
          <p14:sldIdLst>
            <p14:sldId id="3015"/>
            <p14:sldId id="1058"/>
            <p14:sldId id="990"/>
            <p14:sldId id="987"/>
            <p14:sldId id="3099"/>
            <p14:sldId id="992"/>
            <p14:sldId id="994"/>
            <p14:sldId id="993"/>
            <p14:sldId id="996"/>
            <p14:sldId id="995"/>
            <p14:sldId id="979"/>
            <p14:sldId id="3026"/>
          </p14:sldIdLst>
        </p14:section>
        <p14:section name="Process: the Operational Strategies" id="{44570EC8-1AFD-7844-ADEE-6037973E1F44}">
          <p14:sldIdLst>
            <p14:sldId id="3016"/>
          </p14:sldIdLst>
        </p14:section>
        <p14:section name="Inputs: Known Methods and Tools" id="{6DC8336C-6B08-A140-B7B1-95CEF5B7EBF0}">
          <p14:sldIdLst>
            <p14:sldId id="982"/>
            <p14:sldId id="1054"/>
            <p14:sldId id="1055"/>
            <p14:sldId id="1056"/>
            <p14:sldId id="1057"/>
            <p14:sldId id="1001"/>
          </p14:sldIdLst>
        </p14:section>
        <p14:section name="Boundary Conditions: What other things to think about?" id="{04012223-BCD6-D741-91E1-5C4BB5769C32}">
          <p14:sldIdLst>
            <p14:sldId id="983"/>
            <p14:sldId id="472"/>
            <p14:sldId id="1002"/>
            <p14:sldId id="944"/>
            <p14:sldId id="968"/>
            <p14:sldId id="946"/>
            <p14:sldId id="1076"/>
            <p14:sldId id="947"/>
            <p14:sldId id="284"/>
            <p14:sldId id="984"/>
            <p14:sldId id="1003"/>
            <p14:sldId id="897"/>
            <p14:sldId id="293"/>
            <p14:sldId id="901"/>
            <p14:sldId id="895"/>
            <p14:sldId id="263"/>
            <p14:sldId id="1074"/>
            <p14:sldId id="1073"/>
            <p14:sldId id="1075"/>
            <p14:sldId id="1072"/>
            <p14:sldId id="1077"/>
            <p14:sldId id="932"/>
            <p14:sldId id="937"/>
            <p14:sldId id="935"/>
            <p14:sldId id="933"/>
            <p14:sldId id="934"/>
            <p14:sldId id="260"/>
            <p14:sldId id="938"/>
            <p14:sldId id="474"/>
            <p14:sldId id="484"/>
            <p14:sldId id="931"/>
            <p14:sldId id="930"/>
            <p14:sldId id="282"/>
            <p14:sldId id="920"/>
            <p14:sldId id="307"/>
            <p14:sldId id="925"/>
            <p14:sldId id="349"/>
            <p14:sldId id="1051"/>
            <p14:sldId id="1052"/>
            <p14:sldId id="924"/>
            <p14:sldId id="268"/>
            <p14:sldId id="1005"/>
            <p14:sldId id="985"/>
            <p14:sldId id="3011"/>
            <p14:sldId id="1004"/>
            <p14:sldId id="3150"/>
            <p14:sldId id="3146"/>
            <p14:sldId id="3148"/>
            <p14:sldId id="3149"/>
            <p14:sldId id="257"/>
            <p14:sldId id="966"/>
            <p14:sldId id="2982"/>
            <p14:sldId id="3151"/>
            <p14:sldId id="3078"/>
            <p14:sldId id="2986"/>
            <p14:sldId id="2991"/>
            <p14:sldId id="962"/>
            <p14:sldId id="3152"/>
            <p14:sldId id="3153"/>
            <p14:sldId id="482"/>
            <p14:sldId id="965"/>
            <p14:sldId id="967"/>
            <p14:sldId id="958"/>
            <p14:sldId id="948"/>
            <p14:sldId id="971"/>
            <p14:sldId id="3154"/>
            <p14:sldId id="3089"/>
            <p14:sldId id="3142"/>
            <p14:sldId id="3145"/>
            <p14:sldId id="3147"/>
            <p14:sldId id="258"/>
            <p14:sldId id="943"/>
            <p14:sldId id="945"/>
            <p14:sldId id="410"/>
            <p14:sldId id="3155"/>
            <p14:sldId id="2987"/>
            <p14:sldId id="3156"/>
            <p14:sldId id="3157"/>
            <p14:sldId id="290"/>
            <p14:sldId id="3158"/>
            <p14:sldId id="456"/>
            <p14:sldId id="455"/>
            <p14:sldId id="3159"/>
            <p14:sldId id="3160"/>
            <p14:sldId id="3161"/>
            <p14:sldId id="3162"/>
            <p14:sldId id="259"/>
            <p14:sldId id="3163"/>
            <p14:sldId id="3164"/>
            <p14:sldId id="3165"/>
            <p14:sldId id="3166"/>
            <p14:sldId id="267"/>
            <p14:sldId id="269"/>
            <p14:sldId id="3167"/>
            <p14:sldId id="3168"/>
            <p14:sldId id="923"/>
            <p14:sldId id="291"/>
            <p14:sldId id="266"/>
            <p14:sldId id="928"/>
            <p14:sldId id="3169"/>
            <p14:sldId id="3170"/>
            <p14:sldId id="3171"/>
            <p14:sldId id="3172"/>
            <p14:sldId id="3173"/>
            <p14:sldId id="951"/>
            <p14:sldId id="972"/>
            <p14:sldId id="894"/>
            <p14:sldId id="952"/>
            <p14:sldId id="3175"/>
            <p14:sldId id="3176"/>
            <p14:sldId id="954"/>
            <p14:sldId id="3177"/>
            <p14:sldId id="3178"/>
            <p14:sldId id="264"/>
            <p14:sldId id="953"/>
            <p14:sldId id="940"/>
            <p14:sldId id="949"/>
            <p14:sldId id="955"/>
            <p14:sldId id="973"/>
            <p14:sldId id="918"/>
            <p14:sldId id="3179"/>
            <p14:sldId id="922"/>
            <p14:sldId id="288"/>
            <p14:sldId id="970"/>
            <p14:sldId id="969"/>
            <p14:sldId id="3180"/>
            <p14:sldId id="473"/>
            <p14:sldId id="3181"/>
            <p14:sldId id="318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76"/>
    <p:restoredTop sz="89183"/>
  </p:normalViewPr>
  <p:slideViewPr>
    <p:cSldViewPr snapToGrid="0">
      <p:cViewPr varScale="1">
        <p:scale>
          <a:sx n="131" d="100"/>
          <a:sy n="131" d="100"/>
        </p:scale>
        <p:origin x="192" y="1120"/>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viewProps" Target="view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custLinFactNeighborX="3" custLinFactNeighborY="-53102">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r>
            <a:rPr lang="en-US" sz="1600" dirty="0"/>
            <a:t>Traders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1600" dirty="0"/>
            <a:t>Miners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1600" dirty="0"/>
            <a:t>Coders</a:t>
          </a: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custScaleX="111375">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04629"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Traders</a:t>
          </a:r>
        </a:p>
        <a:p>
          <a:pPr marL="0" lvl="0" indent="0" algn="ctr" defTabSz="71120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956046" y="53129"/>
        <a:ext cx="1517590" cy="950441"/>
      </dsp:txXfrm>
    </dsp:sp>
    <dsp:sp modelId="{B9CC47F0-EAF8-3140-B943-339D8B9DBD37}">
      <dsp:nvSpPr>
        <dsp:cNvPr id="0" name=""/>
        <dsp:cNvSpPr/>
      </dsp:nvSpPr>
      <dsp:spPr>
        <a:xfrm>
          <a:off x="1311297"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027973" y="2107029"/>
          <a:ext cx="1804747"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Miners</a:t>
          </a:r>
        </a:p>
        <a:p>
          <a:pPr marL="0" lvl="0" indent="0" algn="ctr" defTabSz="71120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079390" y="2158446"/>
        <a:ext cx="1701913" cy="950441"/>
      </dsp:txXfrm>
    </dsp:sp>
    <dsp:sp modelId="{57ABA5FE-DE45-324F-B157-0863CC712A3C}">
      <dsp:nvSpPr>
        <dsp:cNvPr id="0" name=""/>
        <dsp:cNvSpPr/>
      </dsp:nvSpPr>
      <dsp:spPr>
        <a:xfrm>
          <a:off x="1311297"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689124"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Coders</a:t>
          </a:r>
        </a:p>
        <a:p>
          <a:pPr marL="0" lvl="0" indent="0" algn="ctr" defTabSz="711200">
            <a:lnSpc>
              <a:spcPct val="90000"/>
            </a:lnSpc>
            <a:spcBef>
              <a:spcPct val="0"/>
            </a:spcBef>
            <a:spcAft>
              <a:spcPct val="35000"/>
            </a:spcAft>
            <a:buNone/>
          </a:pPr>
          <a:r>
            <a:rPr lang="en-US" sz="900" kern="1200" dirty="0"/>
            <a:t>(Artists/Creative People)</a:t>
          </a:r>
        </a:p>
        <a:p>
          <a:pPr marL="0" lvl="0" indent="0" algn="ctr" defTabSz="711200">
            <a:lnSpc>
              <a:spcPct val="90000"/>
            </a:lnSpc>
            <a:spcBef>
              <a:spcPct val="0"/>
            </a:spcBef>
            <a:spcAft>
              <a:spcPct val="35000"/>
            </a:spcAft>
            <a:buNone/>
          </a:pPr>
          <a:endParaRPr lang="en-US" sz="900" kern="1200" dirty="0"/>
        </a:p>
      </dsp:txBody>
      <dsp:txXfrm>
        <a:off x="740541" y="2158446"/>
        <a:ext cx="1517590" cy="950441"/>
      </dsp:txXfrm>
    </dsp:sp>
    <dsp:sp modelId="{184D504B-E4C5-EA44-AF86-85C246BD05C9}">
      <dsp:nvSpPr>
        <dsp:cNvPr id="0" name=""/>
        <dsp:cNvSpPr/>
      </dsp:nvSpPr>
      <dsp:spPr>
        <a:xfrm>
          <a:off x="1311297"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3266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945324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947787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53266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8602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9632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5496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53577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21</a:t>
            </a:fld>
            <a:endParaRPr lang="zh-CN" altLang="en-US"/>
          </a:p>
        </p:txBody>
      </p:sp>
    </p:spTree>
    <p:extLst>
      <p:ext uri="{BB962C8B-B14F-4D97-AF65-F5344CB8AC3E}">
        <p14:creationId xmlns:p14="http://schemas.microsoft.com/office/powerpoint/2010/main" val="52127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63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89415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86680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Wolfram|Alpha</a:t>
            </a:r>
            <a:r>
              <a:rPr lang="en-US" dirty="0"/>
              <a:t> demo phrase</a:t>
            </a:r>
          </a:p>
          <a:p>
            <a:pPr lvl="1"/>
            <a:r>
              <a:rPr lang="en-US" dirty="0"/>
              <a:t>China's GDP over the sum of GDP of Japan and USA</a:t>
            </a:r>
            <a:endParaRPr lang="en-TW" dirty="0"/>
          </a:p>
        </p:txBody>
      </p:sp>
    </p:spTree>
    <p:extLst>
      <p:ext uri="{BB962C8B-B14F-4D97-AF65-F5344CB8AC3E}">
        <p14:creationId xmlns:p14="http://schemas.microsoft.com/office/powerpoint/2010/main" val="3302211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1329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03694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7391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5838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31</a:t>
            </a:fld>
            <a:endParaRPr lang="zh-CN" altLang="en-US"/>
          </a:p>
        </p:txBody>
      </p:sp>
    </p:spTree>
    <p:extLst>
      <p:ext uri="{BB962C8B-B14F-4D97-AF65-F5344CB8AC3E}">
        <p14:creationId xmlns:p14="http://schemas.microsoft.com/office/powerpoint/2010/main" val="1968643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32</a:t>
            </a:fld>
            <a:endParaRPr lang="zh-CN" altLang="en-US"/>
          </a:p>
        </p:txBody>
      </p:sp>
    </p:spTree>
    <p:extLst>
      <p:ext uri="{BB962C8B-B14F-4D97-AF65-F5344CB8AC3E}">
        <p14:creationId xmlns:p14="http://schemas.microsoft.com/office/powerpoint/2010/main" val="20145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37976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588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2230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7831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84795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8518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87552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3026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5386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368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36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92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0987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3778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8068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4032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4113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7210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4346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4847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958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4443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6759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195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5088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0867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711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1810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61164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2010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2040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06620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9928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15160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92102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79847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29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980098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2782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a8c3ac95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a8c3ac95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t>
            </a:r>
            <a:r>
              <a:rPr lang="en" sz="1800">
                <a:solidFill>
                  <a:schemeClr val="dk1"/>
                </a:solidFill>
                <a:latin typeface="Lato"/>
                <a:ea typeface="Lato"/>
                <a:cs typeface="Lato"/>
                <a:sym typeface="Lato"/>
              </a:rPr>
              <a:t>(Aliveness vs Safety = Correctness) </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06289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370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29320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2502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0435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7237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13719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756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4573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4693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26260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443132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9149062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5878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6719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2542879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62133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8056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155662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445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920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5819329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Layout" Target="../diagrams/layout2.xml"/><Relationship Id="rId7" Type="http://schemas.openxmlformats.org/officeDocument/2006/relationships/hyperlink" Target="https://www.amazon.com/Clockspeed-Winning-Industry-Temporary-Advantage-ebook/dp/B00692LQA6" TargetMode="Externa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19.jpeg"/><Relationship Id="rId5" Type="http://schemas.openxmlformats.org/officeDocument/2006/relationships/diagramColors" Target="../diagrams/colors2.xml"/><Relationship Id="rId10" Type="http://schemas.openxmlformats.org/officeDocument/2006/relationships/image" Target="../media/image18.png"/><Relationship Id="rId4" Type="http://schemas.openxmlformats.org/officeDocument/2006/relationships/diagramQuickStyle" Target="../diagrams/quickStyle2.xml"/><Relationship Id="rId9" Type="http://schemas.openxmlformats.org/officeDocument/2006/relationships/hyperlink" Target="https://corporatefinanceinstitute.com/resources/knowledge/other/moores-law/"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jpeg"/><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youtu.be/oqmkX_E1c1M?t=168" TargetMode="Externa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youtu.be/oqmkX_E1c1M?t=168" TargetMode="External"/><Relationship Id="rId1" Type="http://schemas.openxmlformats.org/officeDocument/2006/relationships/slideLayout" Target="../slideLayouts/slideLayout19.xml"/><Relationship Id="rId5" Type="http://schemas.openxmlformats.org/officeDocument/2006/relationships/hyperlink" Target="https://en.wikipedia.org/wiki/Cabinet_Office" TargetMode="External"/><Relationship Id="rId4" Type="http://schemas.openxmlformats.org/officeDocument/2006/relationships/image" Target="../media/image180.png"/></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181.png"/><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en.wikipedia.org/wiki/Cabinet_Office" TargetMode="External"/><Relationship Id="rId1" Type="http://schemas.openxmlformats.org/officeDocument/2006/relationships/slideLayout" Target="../slideLayouts/slideLayout19.xml"/><Relationship Id="rId4" Type="http://schemas.openxmlformats.org/officeDocument/2006/relationships/image" Target="../media/image183.png"/></Relationships>
</file>

<file path=ppt/slides/_rels/slide10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9.xml"/><Relationship Id="rId4" Type="http://schemas.openxmlformats.org/officeDocument/2006/relationships/image" Target="../media/image185.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1.xml"/><Relationship Id="rId4" Type="http://schemas.openxmlformats.org/officeDocument/2006/relationships/hyperlink" Target="https://dzone.com/"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9.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9.xml"/><Relationship Id="rId4" Type="http://schemas.openxmlformats.org/officeDocument/2006/relationships/image" Target="../media/image1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dzone.com/" TargetMode="Externa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19.xml"/><Relationship Id="rId4" Type="http://schemas.openxmlformats.org/officeDocument/2006/relationships/image" Target="../media/image193.tiff"/></Relationships>
</file>

<file path=ppt/slides/_rels/slide11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dLn5H69lS0w?t=310"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youtu.be/qqU-VjqjczE" TargetMode="External"/><Relationship Id="rId1" Type="http://schemas.openxmlformats.org/officeDocument/2006/relationships/slideLayout" Target="../slideLayouts/slideLayout19.xml"/><Relationship Id="rId5" Type="http://schemas.openxmlformats.org/officeDocument/2006/relationships/image" Target="../media/image197.png"/><Relationship Id="rId4" Type="http://schemas.openxmlformats.org/officeDocument/2006/relationships/hyperlink" Target="https://youtu.be/oZrZlx2fmcM"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203.png"/><Relationship Id="rId2" Type="http://schemas.openxmlformats.org/officeDocument/2006/relationships/notesSlide" Target="../notesSlides/notesSlide79.xml"/><Relationship Id="rId16" Type="http://schemas.openxmlformats.org/officeDocument/2006/relationships/image" Target="../media/image205.png"/><Relationship Id="rId1" Type="http://schemas.openxmlformats.org/officeDocument/2006/relationships/slideLayout" Target="../slideLayouts/slideLayout19.xml"/><Relationship Id="rId6" Type="http://schemas.openxmlformats.org/officeDocument/2006/relationships/image" Target="../media/image200.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202.png"/><Relationship Id="rId4" Type="http://schemas.openxmlformats.org/officeDocument/2006/relationships/image" Target="../media/image199.png"/><Relationship Id="rId9" Type="http://schemas.openxmlformats.org/officeDocument/2006/relationships/hyperlink" Target="https://devops.uth.gr/dev/the-city-model-for-digital-twins/" TargetMode="External"/><Relationship Id="rId14" Type="http://schemas.openxmlformats.org/officeDocument/2006/relationships/image" Target="../media/image204.png"/></Relationships>
</file>

<file path=ppt/slides/_rels/slide124.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80.xml"/><Relationship Id="rId1" Type="http://schemas.openxmlformats.org/officeDocument/2006/relationships/slideLayout" Target="../slideLayouts/slideLayout19.xml"/><Relationship Id="rId4" Type="http://schemas.openxmlformats.org/officeDocument/2006/relationships/image" Target="../media/image206.png"/></Relationships>
</file>

<file path=ppt/slides/_rels/slide125.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210.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209.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diagramColors" Target="../diagrams/colors11.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11.xml"/><Relationship Id="rId10" Type="http://schemas.openxmlformats.org/officeDocument/2006/relationships/image" Target="../media/image208.png"/><Relationship Id="rId4" Type="http://schemas.openxmlformats.org/officeDocument/2006/relationships/diagramLayout" Target="../diagrams/layout11.xml"/><Relationship Id="rId9" Type="http://schemas.openxmlformats.org/officeDocument/2006/relationships/image" Target="../media/image207.png"/></Relationships>
</file>

<file path=ppt/slides/_rels/slide126.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5" Type="http://schemas.openxmlformats.org/officeDocument/2006/relationships/image" Target="../media/image212.png"/><Relationship Id="rId4" Type="http://schemas.openxmlformats.org/officeDocument/2006/relationships/image" Target="../media/image211.jpeg"/></Relationships>
</file>

<file path=ppt/slides/_rels/slide127.xml.rels><?xml version="1.0" encoding="UTF-8" standalone="yes"?>
<Relationships xmlns="http://schemas.openxmlformats.org/package/2006/relationships"><Relationship Id="rId3" Type="http://schemas.openxmlformats.org/officeDocument/2006/relationships/hyperlink" Target="https://youtu.be/W2Z7fbCLSTw?t=15"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2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29.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10" Type="http://schemas.openxmlformats.org/officeDocument/2006/relationships/image" Target="../media/image219.png"/><Relationship Id="rId4" Type="http://schemas.openxmlformats.org/officeDocument/2006/relationships/image" Target="../media/image222.png"/><Relationship Id="rId9" Type="http://schemas.openxmlformats.org/officeDocument/2006/relationships/image" Target="../media/image227.png"/></Relationships>
</file>

<file path=ppt/slides/_rels/slide13.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228.jpe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8" Type="http://schemas.openxmlformats.org/officeDocument/2006/relationships/image" Target="../media/image232.jpeg"/><Relationship Id="rId3" Type="http://schemas.openxmlformats.org/officeDocument/2006/relationships/hyperlink" Target="https://youtu.be/n8m7lFQ3njk" TargetMode="External"/><Relationship Id="rId7" Type="http://schemas.openxmlformats.org/officeDocument/2006/relationships/image" Target="../media/image231.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hyperlink" Target="https://youtu.be/n8m7lFQ3njk?t=1527" TargetMode="External"/><Relationship Id="rId5" Type="http://schemas.openxmlformats.org/officeDocument/2006/relationships/image" Target="../media/image230.png"/><Relationship Id="rId4" Type="http://schemas.openxmlformats.org/officeDocument/2006/relationships/hyperlink" Target="https://youtu.be/n8m7lFQ3njk?t=2376" TargetMode="External"/></Relationships>
</file>

<file path=ppt/slides/_rels/slide136.xml.rels><?xml version="1.0" encoding="UTF-8" standalone="yes"?>
<Relationships xmlns="http://schemas.openxmlformats.org/package/2006/relationships"><Relationship Id="rId8" Type="http://schemas.openxmlformats.org/officeDocument/2006/relationships/hyperlink" Target="https://doi.org/10.1145%2F1968.1972" TargetMode="External"/><Relationship Id="rId3" Type="http://schemas.openxmlformats.org/officeDocument/2006/relationships/hyperlink" Target="https://en.wikipedia.org/wiki/Leslie_Valiant" TargetMode="External"/><Relationship Id="rId7" Type="http://schemas.openxmlformats.org/officeDocument/2006/relationships/hyperlink" Target="https://en.wikipedia.org/wiki/Doi_(identifier)"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234.png"/><Relationship Id="rId5" Type="http://schemas.openxmlformats.org/officeDocument/2006/relationships/hyperlink" Target="https://en.wikipedia.org/wiki/Turing_Award" TargetMode="External"/><Relationship Id="rId4" Type="http://schemas.openxmlformats.org/officeDocument/2006/relationships/image" Target="../media/image233.jpeg"/><Relationship Id="rId9" Type="http://schemas.openxmlformats.org/officeDocument/2006/relationships/image" Target="../media/image235.jpe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en.wikipedia.org/wiki/Henri_Poincar%C3%A9" TargetMode="External"/></Relationships>
</file>

<file path=ppt/slides/_rels/slide14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237.png"/><Relationship Id="rId2" Type="http://schemas.openxmlformats.org/officeDocument/2006/relationships/notesSlide" Target="../notesSlides/notesSlide93.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236.png"/><Relationship Id="rId4" Type="http://schemas.openxmlformats.org/officeDocument/2006/relationships/hyperlink" Target="https://youtu.be/3hspKYIn5ds?t=29"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youtu.be/RQW3zC5QaY4?t=91" TargetMode="External"/><Relationship Id="rId1" Type="http://schemas.openxmlformats.org/officeDocument/2006/relationships/slideLayout" Target="../slideLayouts/slideLayout3.xml"/><Relationship Id="rId5" Type="http://schemas.openxmlformats.org/officeDocument/2006/relationships/image" Target="../media/image240.png"/><Relationship Id="rId4" Type="http://schemas.openxmlformats.org/officeDocument/2006/relationships/hyperlink" Target="https://youtu.be/7Cgpfw4z8cw?t=53" TargetMode="External"/></Relationships>
</file>

<file path=ppt/slides/_rels/slide143.xml.rels><?xml version="1.0" encoding="UTF-8" standalone="yes"?>
<Relationships xmlns="http://schemas.openxmlformats.org/package/2006/relationships"><Relationship Id="rId8" Type="http://schemas.openxmlformats.org/officeDocument/2006/relationships/image" Target="../media/image243.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249.jpeg"/><Relationship Id="rId26" Type="http://schemas.openxmlformats.org/officeDocument/2006/relationships/image" Target="../media/image254.jpeg"/><Relationship Id="rId3" Type="http://schemas.openxmlformats.org/officeDocument/2006/relationships/hyperlink" Target="https://en.wikipedia.org/wiki/Yang_Chen-Ning" TargetMode="External"/><Relationship Id="rId21" Type="http://schemas.openxmlformats.org/officeDocument/2006/relationships/image" Target="../media/image251.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246.png"/><Relationship Id="rId17" Type="http://schemas.openxmlformats.org/officeDocument/2006/relationships/hyperlink" Target="https://en.wikipedia.org/wiki/File:Leslie_Lamport.jpg" TargetMode="External"/><Relationship Id="rId25" Type="http://schemas.openxmlformats.org/officeDocument/2006/relationships/image" Target="../media/image253.jpeg"/><Relationship Id="rId2" Type="http://schemas.openxmlformats.org/officeDocument/2006/relationships/notesSlide" Target="../notesSlides/notesSlide94.xml"/><Relationship Id="rId16" Type="http://schemas.openxmlformats.org/officeDocument/2006/relationships/image" Target="../media/image248.png"/><Relationship Id="rId20" Type="http://schemas.openxmlformats.org/officeDocument/2006/relationships/hyperlink" Target="https://en.wikipedia.org/wiki/Luca_Pacioli" TargetMode="External"/><Relationship Id="rId29"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242.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52.png"/><Relationship Id="rId28" Type="http://schemas.openxmlformats.org/officeDocument/2006/relationships/hyperlink" Target="https://homotopytypetheory.org/book/" TargetMode="External"/><Relationship Id="rId10" Type="http://schemas.openxmlformats.org/officeDocument/2006/relationships/image" Target="../media/image245.jpeg"/><Relationship Id="rId19" Type="http://schemas.openxmlformats.org/officeDocument/2006/relationships/image" Target="../media/image250.jpeg"/><Relationship Id="rId4" Type="http://schemas.openxmlformats.org/officeDocument/2006/relationships/image" Target="../media/image241.jpeg"/><Relationship Id="rId9" Type="http://schemas.openxmlformats.org/officeDocument/2006/relationships/image" Target="../media/image244.jpeg"/><Relationship Id="rId14" Type="http://schemas.openxmlformats.org/officeDocument/2006/relationships/image" Target="../media/image247.jpeg"/><Relationship Id="rId22" Type="http://schemas.openxmlformats.org/officeDocument/2006/relationships/hyperlink" Target="https://en.wikipedia.org/wiki/Balance_sheet" TargetMode="External"/><Relationship Id="rId27" Type="http://schemas.openxmlformats.org/officeDocument/2006/relationships/image" Target="../media/image255.jpe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258.tiff"/><Relationship Id="rId4" Type="http://schemas.openxmlformats.org/officeDocument/2006/relationships/hyperlink" Target="http://vectorstock.com/19590847" TargetMode="Externa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3.xml"/><Relationship Id="rId4" Type="http://schemas.openxmlformats.org/officeDocument/2006/relationships/image" Target="../media/image261.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hysicist" TargetMode="External"/><Relationship Id="rId7"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hyperlink" Target="http://www.dartmouth.edu/~matc/MathDrama/reading/Wigner.html" TargetMode="External"/><Relationship Id="rId5" Type="http://schemas.openxmlformats.org/officeDocument/2006/relationships/hyperlink" Target="https://en.wikipedia.org/wiki/The_Unreasonable_Effectiveness_of_Mathematics_in_the_Natural_Sciences#cite_note-1" TargetMode="External"/><Relationship Id="rId4" Type="http://schemas.openxmlformats.org/officeDocument/2006/relationships/hyperlink" Target="https://en.wikipedia.org/wiki/Eugene_Wigner" TargetMode="External"/></Relationships>
</file>

<file path=ppt/slides/_rels/slide150.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6.wdp"/><Relationship Id="rId2" Type="http://schemas.openxmlformats.org/officeDocument/2006/relationships/notesSlide" Target="../notesSlides/notesSlide99.xml"/><Relationship Id="rId1" Type="http://schemas.openxmlformats.org/officeDocument/2006/relationships/slideLayout" Target="../slideLayouts/slideLayout10.xml"/><Relationship Id="rId6" Type="http://schemas.openxmlformats.org/officeDocument/2006/relationships/image" Target="../media/image263.png"/><Relationship Id="rId5" Type="http://schemas.microsoft.com/office/2007/relationships/hdphoto" Target="../media/hdphoto5.wdp"/><Relationship Id="rId4" Type="http://schemas.openxmlformats.org/officeDocument/2006/relationships/image" Target="../media/image262.png"/></Relationships>
</file>

<file path=ppt/slides/_rels/slide15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jpe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3.xml"/><Relationship Id="rId6" Type="http://schemas.openxmlformats.org/officeDocument/2006/relationships/image" Target="../media/image270.png"/><Relationship Id="rId5" Type="http://schemas.openxmlformats.org/officeDocument/2006/relationships/image" Target="../media/image269.tiff"/><Relationship Id="rId4" Type="http://schemas.openxmlformats.org/officeDocument/2006/relationships/image" Target="../media/image268.png"/></Relationships>
</file>

<file path=ppt/slides/_rels/slide15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3.xml"/><Relationship Id="rId4" Type="http://schemas.openxmlformats.org/officeDocument/2006/relationships/image" Target="../media/image274.png"/></Relationships>
</file>

<file path=ppt/slides/_rels/slide154.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00.xml"/><Relationship Id="rId1" Type="http://schemas.openxmlformats.org/officeDocument/2006/relationships/slideLayout" Target="../slideLayouts/slideLayout7.xml"/><Relationship Id="rId5" Type="http://schemas.openxmlformats.org/officeDocument/2006/relationships/image" Target="../media/image276.jpeg"/><Relationship Id="rId4" Type="http://schemas.openxmlformats.org/officeDocument/2006/relationships/image" Target="../media/image275.tiff"/></Relationships>
</file>

<file path=ppt/slides/_rels/slide1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azquotes.com/quote/715427" TargetMode="External"/><Relationship Id="rId1" Type="http://schemas.openxmlformats.org/officeDocument/2006/relationships/slideLayout" Target="../slideLayouts/slideLayout10.xml"/><Relationship Id="rId4" Type="http://schemas.openxmlformats.org/officeDocument/2006/relationships/image" Target="../media/image277.png"/></Relationships>
</file>

<file path=ppt/slides/_rels/slide15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youtu.be/SGKw56BJnXk" TargetMode="External"/><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284.png"/><Relationship Id="rId2" Type="http://schemas.openxmlformats.org/officeDocument/2006/relationships/hyperlink" Target="https://youtu.be/V9ohtKameio" TargetMode="External"/><Relationship Id="rId1" Type="http://schemas.openxmlformats.org/officeDocument/2006/relationships/slideLayout" Target="../slideLayouts/slideLayout3.xml"/><Relationship Id="rId6" Type="http://schemas.openxmlformats.org/officeDocument/2006/relationships/image" Target="../media/image283.jpeg"/><Relationship Id="rId5" Type="http://schemas.openxmlformats.org/officeDocument/2006/relationships/image" Target="../media/image282.jpeg"/><Relationship Id="rId4" Type="http://schemas.openxmlformats.org/officeDocument/2006/relationships/hyperlink" Target="https://www.newyorker.com/tech/annals-of-technology/waiting-for-godel"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285.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youtu.be/xgyMY9w7-ew?t=549" TargetMode="External"/><Relationship Id="rId5" Type="http://schemas.openxmlformats.org/officeDocument/2006/relationships/image" Target="../media/image25.png"/><Relationship Id="rId4" Type="http://schemas.openxmlformats.org/officeDocument/2006/relationships/hyperlink" Target="https://youtu.be/xgyMY9w7-ew?t=278" TargetMode="External"/></Relationships>
</file>

<file path=ppt/slides/_rels/slide160.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286.png"/><Relationship Id="rId1" Type="http://schemas.openxmlformats.org/officeDocument/2006/relationships/slideLayout" Target="../slideLayouts/slideLayout3.xml"/><Relationship Id="rId6" Type="http://schemas.openxmlformats.org/officeDocument/2006/relationships/image" Target="../media/image288.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287.png"/></Relationships>
</file>

<file path=ppt/slides/_rels/slide16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1.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293.png"/><Relationship Id="rId11" Type="http://schemas.openxmlformats.org/officeDocument/2006/relationships/hyperlink" Target="https://en.wikipedia.org/wiki/George_Hotz" TargetMode="External"/><Relationship Id="rId5" Type="http://schemas.openxmlformats.org/officeDocument/2006/relationships/image" Target="../media/image292.png"/><Relationship Id="rId10" Type="http://schemas.openxmlformats.org/officeDocument/2006/relationships/image" Target="../media/image295.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163.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13.xml"/><Relationship Id="rId3" Type="http://schemas.openxmlformats.org/officeDocument/2006/relationships/diagramLayout" Target="../diagrams/layout12.xml"/><Relationship Id="rId7" Type="http://schemas.openxmlformats.org/officeDocument/2006/relationships/image" Target="../media/image155.png"/><Relationship Id="rId12" Type="http://schemas.openxmlformats.org/officeDocument/2006/relationships/diagramQuickStyle" Target="../diagrams/quickStyle13.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11" Type="http://schemas.openxmlformats.org/officeDocument/2006/relationships/diagramLayout" Target="../diagrams/layout13.xml"/><Relationship Id="rId5" Type="http://schemas.openxmlformats.org/officeDocument/2006/relationships/diagramColors" Target="../diagrams/colors12.xml"/><Relationship Id="rId10" Type="http://schemas.openxmlformats.org/officeDocument/2006/relationships/diagramData" Target="../diagrams/data13.xml"/><Relationship Id="rId4" Type="http://schemas.openxmlformats.org/officeDocument/2006/relationships/diagramQuickStyle" Target="../diagrams/quickStyle12.xml"/><Relationship Id="rId9" Type="http://schemas.openxmlformats.org/officeDocument/2006/relationships/image" Target="../media/image296.png"/><Relationship Id="rId14" Type="http://schemas.microsoft.com/office/2007/relationships/diagramDrawing" Target="../diagrams/drawing13.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97.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298.png"/></Relationships>
</file>

<file path=ppt/slides/_rels/slide168.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16.xml"/><Relationship Id="rId18" Type="http://schemas.openxmlformats.org/officeDocument/2006/relationships/diagramLayout" Target="../diagrams/layout17.xml"/><Relationship Id="rId26" Type="http://schemas.openxmlformats.org/officeDocument/2006/relationships/image" Target="../media/image304.png"/><Relationship Id="rId3" Type="http://schemas.openxmlformats.org/officeDocument/2006/relationships/diagramLayout" Target="../diagrams/layout15.xml"/><Relationship Id="rId21" Type="http://schemas.microsoft.com/office/2007/relationships/diagramDrawing" Target="../diagrams/drawing17.xml"/><Relationship Id="rId7" Type="http://schemas.openxmlformats.org/officeDocument/2006/relationships/image" Target="../media/image299.png"/><Relationship Id="rId12" Type="http://schemas.openxmlformats.org/officeDocument/2006/relationships/diagramQuickStyle" Target="../diagrams/quickStyle16.xml"/><Relationship Id="rId17" Type="http://schemas.openxmlformats.org/officeDocument/2006/relationships/diagramData" Target="../diagrams/data17.xml"/><Relationship Id="rId25" Type="http://schemas.openxmlformats.org/officeDocument/2006/relationships/image" Target="../media/image303.jpeg"/><Relationship Id="rId2" Type="http://schemas.openxmlformats.org/officeDocument/2006/relationships/diagramData" Target="../diagrams/data15.xml"/><Relationship Id="rId16" Type="http://schemas.openxmlformats.org/officeDocument/2006/relationships/image" Target="../media/image301.png"/><Relationship Id="rId20" Type="http://schemas.openxmlformats.org/officeDocument/2006/relationships/diagramColors" Target="../diagrams/colors17.xml"/><Relationship Id="rId29" Type="http://schemas.openxmlformats.org/officeDocument/2006/relationships/diagramQuickStyle" Target="../diagrams/quickStyle18.xml"/><Relationship Id="rId1" Type="http://schemas.openxmlformats.org/officeDocument/2006/relationships/slideLayout" Target="../slideLayouts/slideLayout3.xml"/><Relationship Id="rId6" Type="http://schemas.microsoft.com/office/2007/relationships/diagramDrawing" Target="../diagrams/drawing15.xml"/><Relationship Id="rId11" Type="http://schemas.openxmlformats.org/officeDocument/2006/relationships/diagramLayout" Target="../diagrams/layout16.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15.xml"/><Relationship Id="rId15" Type="http://schemas.openxmlformats.org/officeDocument/2006/relationships/image" Target="../media/image300.png"/><Relationship Id="rId23" Type="http://schemas.openxmlformats.org/officeDocument/2006/relationships/image" Target="../media/image302.png"/><Relationship Id="rId28" Type="http://schemas.openxmlformats.org/officeDocument/2006/relationships/diagramLayout" Target="../diagrams/layout18.xml"/><Relationship Id="rId10" Type="http://schemas.openxmlformats.org/officeDocument/2006/relationships/diagramData" Target="../diagrams/data16.xml"/><Relationship Id="rId19" Type="http://schemas.openxmlformats.org/officeDocument/2006/relationships/diagramQuickStyle" Target="../diagrams/quickStyle17.xml"/><Relationship Id="rId31" Type="http://schemas.microsoft.com/office/2007/relationships/diagramDrawing" Target="../diagrams/drawing18.xml"/><Relationship Id="rId4" Type="http://schemas.openxmlformats.org/officeDocument/2006/relationships/diagramQuickStyle" Target="../diagrams/quickStyle15.xml"/><Relationship Id="rId9" Type="http://schemas.openxmlformats.org/officeDocument/2006/relationships/image" Target="../media/image17.jpeg"/><Relationship Id="rId14" Type="http://schemas.microsoft.com/office/2007/relationships/diagramDrawing" Target="../diagrams/drawing16.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18.xml"/><Relationship Id="rId30" Type="http://schemas.openxmlformats.org/officeDocument/2006/relationships/diagramColors" Target="../diagrams/colors18.xml"/></Relationships>
</file>

<file path=ppt/slides/_rels/slide16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306.png"/><Relationship Id="rId7" Type="http://schemas.openxmlformats.org/officeDocument/2006/relationships/image" Target="../media/image308.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307.jpeg"/><Relationship Id="rId4" Type="http://schemas.openxmlformats.org/officeDocument/2006/relationships/hyperlink" Target="https://medium.com/mit-initiative-on-the-digital-economy/creating-a-social-contract-for-the-digital-world-ad01f3785898" TargetMode="Externa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7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diagramLayout" Target="../diagrams/layout20.xml"/><Relationship Id="rId7" Type="http://schemas.openxmlformats.org/officeDocument/2006/relationships/image" Target="../media/image160.png"/><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73.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310.png"/><Relationship Id="rId5" Type="http://schemas.openxmlformats.org/officeDocument/2006/relationships/hyperlink" Target="https://www.youtube.com/watch?v=lVsel2XOjrE" TargetMode="External"/><Relationship Id="rId4" Type="http://schemas.openxmlformats.org/officeDocument/2006/relationships/image" Target="../media/image309.tiff"/></Relationships>
</file>

<file path=ppt/slides/_rels/slide174.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hyperlink" Target="https://en.wikipedia.org/wiki/Natural_units" TargetMode="External"/><Relationship Id="rId7" Type="http://schemas.openxmlformats.org/officeDocument/2006/relationships/image" Target="../media/image312.png"/><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311.png"/><Relationship Id="rId4" Type="http://schemas.openxmlformats.org/officeDocument/2006/relationships/hyperlink" Target="https://en.wikipedia.org/wiki/MediaWiki"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314.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312.png"/><Relationship Id="rId5" Type="http://schemas.openxmlformats.org/officeDocument/2006/relationships/hyperlink" Target="http://toyhouse.wiki:81/" TargetMode="External"/><Relationship Id="rId4" Type="http://schemas.openxmlformats.org/officeDocument/2006/relationships/image" Target="../media/image315.jpeg"/></Relationships>
</file>

<file path=ppt/slides/_rels/slide17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hyperlink" Target="https://en.wikipedia.org/wiki/Henri_Poincar%C3%A9" TargetMode="External"/><Relationship Id="rId4" Type="http://schemas.openxmlformats.org/officeDocument/2006/relationships/image" Target="../media/image317.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910.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en.wikipedia.org/wiki/Dana_Scott" TargetMode="External"/><Relationship Id="rId11" Type="http://schemas.openxmlformats.org/officeDocument/2006/relationships/image" Target="../media/image31.png"/><Relationship Id="rId5" Type="http://schemas.openxmlformats.org/officeDocument/2006/relationships/image" Target="../media/image27.jpeg"/><Relationship Id="rId10" Type="http://schemas.openxmlformats.org/officeDocument/2006/relationships/slide" Target="slide152.xml"/><Relationship Id="rId4" Type="http://schemas.openxmlformats.org/officeDocument/2006/relationships/hyperlink" Target="https://www.britannica.com/biography/Dana-Scott" TargetMode="External"/><Relationship Id="rId9" Type="http://schemas.openxmlformats.org/officeDocument/2006/relationships/image" Target="../media/image30.png"/></Relationships>
</file>

<file path=ppt/slides/_rels/slide18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hyperlink" Target="http://dspace.library.uu.nl/bitstream/1874/272507/2/nawinterviewP.pdf"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60.png"/></Relationships>
</file>

<file path=ppt/slides/_rels/slide182.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image" Target="../media/image32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322.png"/></Relationships>
</file>

<file path=ppt/slides/_rels/slide1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184.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3.xml"/><Relationship Id="rId5" Type="http://schemas.openxmlformats.org/officeDocument/2006/relationships/image" Target="../media/image327.png"/><Relationship Id="rId4" Type="http://schemas.openxmlformats.org/officeDocument/2006/relationships/hyperlink" Target="https://idk.dev/building-a-modern-ci-cd-pipeline-in-the-serverless-era-with-gitops/" TargetMode="External"/></Relationships>
</file>

<file path=ppt/slides/_rels/slide186.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69.tiff"/><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329.png"/><Relationship Id="rId7" Type="http://schemas.openxmlformats.org/officeDocument/2006/relationships/image" Target="../media/image330.png"/><Relationship Id="rId12" Type="http://schemas.openxmlformats.org/officeDocument/2006/relationships/image" Target="../media/image333.pn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332.jpeg"/><Relationship Id="rId5" Type="http://schemas.openxmlformats.org/officeDocument/2006/relationships/image" Target="../media/image312.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331.png"/></Relationships>
</file>

<file path=ppt/slides/_rels/slide18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336.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337.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339.png"/><Relationship Id="rId4" Type="http://schemas.openxmlformats.org/officeDocument/2006/relationships/hyperlink" Target="https://youtu.be/vyECnqM9LJM?t=212"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93.tiff"/></Relationships>
</file>

<file path=ppt/slides/_rels/slide194.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344.png"/><Relationship Id="rId2"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43.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342.png"/></Relationships>
</file>

<file path=ppt/slides/_rels/slide195.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348.jpeg"/><Relationship Id="rId5" Type="http://schemas.openxmlformats.org/officeDocument/2006/relationships/image" Target="../media/image347.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hyperlink" Target="https://youtu.be/oZrZlx2fmc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72.png"/><Relationship Id="rId1" Type="http://schemas.openxmlformats.org/officeDocument/2006/relationships/slideLayout" Target="../slideLayouts/slideLayout3.xml"/><Relationship Id="rId5" Type="http://schemas.openxmlformats.org/officeDocument/2006/relationships/image" Target="../media/image174.jpeg"/><Relationship Id="rId4" Type="http://schemas.openxmlformats.org/officeDocument/2006/relationships/image" Target="../media/image173.png"/></Relationships>
</file>

<file path=ppt/slides/_rels/slide201.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21.xml"/><Relationship Id="rId7" Type="http://schemas.openxmlformats.org/officeDocument/2006/relationships/image" Target="../media/image352.png"/><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 Id="rId9" Type="http://schemas.openxmlformats.org/officeDocument/2006/relationships/image" Target="../media/image147.png"/></Relationships>
</file>

<file path=ppt/slides/_rels/slide203.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53.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306.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355.png"/><Relationship Id="rId4" Type="http://schemas.openxmlformats.org/officeDocument/2006/relationships/image" Target="../media/image155.png"/><Relationship Id="rId9" Type="http://schemas.openxmlformats.org/officeDocument/2006/relationships/hyperlink" Target="https://wip.mitpress.mit.edu/new-economy" TargetMode="External"/></Relationships>
</file>

<file path=ppt/slides/_rels/slide204.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tiff"/><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image" Target="../media/image360.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359.png"/><Relationship Id="rId4" Type="http://schemas.openxmlformats.org/officeDocument/2006/relationships/hyperlink" Target="https://en.wikipedia.org/wiki/Massively_multiplayer_online_role-playing_game"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3.xml"/><Relationship Id="rId5" Type="http://schemas.openxmlformats.org/officeDocument/2006/relationships/image" Target="../media/image327.png"/><Relationship Id="rId4" Type="http://schemas.openxmlformats.org/officeDocument/2006/relationships/hyperlink" Target="https://idk.dev/building-a-modern-ci-cd-pipeline-in-the-serverless-era-with-gitops/"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208.xml.rels><?xml version="1.0" encoding="UTF-8" standalone="yes"?>
<Relationships xmlns="http://schemas.openxmlformats.org/package/2006/relationships"><Relationship Id="rId3" Type="http://schemas.openxmlformats.org/officeDocument/2006/relationships/image" Target="../media/image366.png"/><Relationship Id="rId7" Type="http://schemas.openxmlformats.org/officeDocument/2006/relationships/image" Target="../media/image370.tiff"/><Relationship Id="rId2" Type="http://schemas.openxmlformats.org/officeDocument/2006/relationships/image" Target="../media/image365.jpeg"/><Relationship Id="rId1" Type="http://schemas.openxmlformats.org/officeDocument/2006/relationships/slideLayout" Target="../slideLayouts/slideLayout3.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png"/></Relationships>
</file>

<file path=ppt/slides/_rels/slide20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3.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1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0.xml.rels><?xml version="1.0" encoding="UTF-8" standalone="yes"?>
<Relationships xmlns="http://schemas.openxmlformats.org/package/2006/relationships"><Relationship Id="rId8" Type="http://schemas.openxmlformats.org/officeDocument/2006/relationships/diagramQuickStyle" Target="../diagrams/quickStyle22.xml"/><Relationship Id="rId13" Type="http://schemas.openxmlformats.org/officeDocument/2006/relationships/diagramQuickStyle" Target="../diagrams/quickStyle23.xml"/><Relationship Id="rId3" Type="http://schemas.openxmlformats.org/officeDocument/2006/relationships/image" Target="../media/image375.jpeg"/><Relationship Id="rId7" Type="http://schemas.openxmlformats.org/officeDocument/2006/relationships/diagramLayout" Target="../diagrams/layout22.xml"/><Relationship Id="rId12" Type="http://schemas.openxmlformats.org/officeDocument/2006/relationships/diagramLayout" Target="../diagrams/layout23.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22.xml"/><Relationship Id="rId11" Type="http://schemas.openxmlformats.org/officeDocument/2006/relationships/diagramData" Target="../diagrams/data23.xml"/><Relationship Id="rId5" Type="http://schemas.microsoft.com/office/2007/relationships/hdphoto" Target="../media/hdphoto4.wdp"/><Relationship Id="rId15" Type="http://schemas.microsoft.com/office/2007/relationships/diagramDrawing" Target="../diagrams/drawing23.xml"/><Relationship Id="rId10" Type="http://schemas.microsoft.com/office/2007/relationships/diagramDrawing" Target="../diagrams/drawing22.xml"/><Relationship Id="rId4" Type="http://schemas.openxmlformats.org/officeDocument/2006/relationships/image" Target="../media/image160.png"/><Relationship Id="rId9" Type="http://schemas.openxmlformats.org/officeDocument/2006/relationships/diagramColors" Target="../diagrams/colors22.xml"/><Relationship Id="rId14" Type="http://schemas.openxmlformats.org/officeDocument/2006/relationships/diagramColors" Target="../diagrams/colors23.xml"/></Relationships>
</file>

<file path=ppt/slides/_rels/slide2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212.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12.png"/><Relationship Id="rId3" Type="http://schemas.microsoft.com/office/2007/relationships/hdphoto" Target="../media/hdphoto4.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377.png"/><Relationship Id="rId11" Type="http://schemas.openxmlformats.org/officeDocument/2006/relationships/image" Target="../media/image380.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379.png"/><Relationship Id="rId4" Type="http://schemas.openxmlformats.org/officeDocument/2006/relationships/image" Target="../media/image376.png"/><Relationship Id="rId9" Type="http://schemas.openxmlformats.org/officeDocument/2006/relationships/hyperlink" Target="https://youtu.be/vyECnqM9LJM?t=212" TargetMode="External"/></Relationships>
</file>

<file path=ppt/slides/_rels/slide213.xml.rels><?xml version="1.0" encoding="UTF-8" standalone="yes"?>
<Relationships xmlns="http://schemas.openxmlformats.org/package/2006/relationships"><Relationship Id="rId8" Type="http://schemas.openxmlformats.org/officeDocument/2006/relationships/image" Target="../media/image383.png"/><Relationship Id="rId13" Type="http://schemas.openxmlformats.org/officeDocument/2006/relationships/image" Target="../media/image312.png"/><Relationship Id="rId3" Type="http://schemas.microsoft.com/office/2007/relationships/hdphoto" Target="../media/hdphoto4.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382.png"/><Relationship Id="rId11" Type="http://schemas.openxmlformats.org/officeDocument/2006/relationships/image" Target="../media/image384.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379.png"/><Relationship Id="rId4" Type="http://schemas.openxmlformats.org/officeDocument/2006/relationships/image" Target="../media/image381.png"/><Relationship Id="rId9" Type="http://schemas.openxmlformats.org/officeDocument/2006/relationships/hyperlink" Target="https://youtu.be/vyECnqM9LJM?t=212"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386.png"/></Relationships>
</file>

<file path=ppt/slides/_rels/slide217.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36.gif"/><Relationship Id="rId4" Type="http://schemas.openxmlformats.org/officeDocument/2006/relationships/image" Target="../media/image33.gif"/><Relationship Id="rId9" Type="http://schemas.openxmlformats.org/officeDocument/2006/relationships/hyperlink" Target="http://info.cern.ch/hypertext/WWW/TheProject.html"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w3.org/People/Berners-Lee/" TargetMode="External"/><Relationship Id="rId13" Type="http://schemas.openxmlformats.org/officeDocument/2006/relationships/image" Target="../media/image42.png"/><Relationship Id="rId3" Type="http://schemas.openxmlformats.org/officeDocument/2006/relationships/hyperlink" Target="https://www.theatlantic.com/science/archive/2018/04/the-scientific-paper-is-obsolete/556676/" TargetMode="External"/><Relationship Id="rId7" Type="http://schemas.openxmlformats.org/officeDocument/2006/relationships/hyperlink" Target="https://en.wikipedia.org/wiki/NeXT" TargetMode="External"/><Relationship Id="rId12" Type="http://schemas.openxmlformats.org/officeDocument/2006/relationships/hyperlink" Target="https://www.wolframalpha.com/input/?i=The+five+most+notable+artwork+of+da+Vinci"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graysci.com/" TargetMode="External"/><Relationship Id="rId11" Type="http://schemas.openxmlformats.org/officeDocument/2006/relationships/image" Target="../media/image41.png"/><Relationship Id="rId5" Type="http://schemas.openxmlformats.org/officeDocument/2006/relationships/image" Target="../media/image39.jpeg"/><Relationship Id="rId10" Type="http://schemas.openxmlformats.org/officeDocument/2006/relationships/hyperlink" Target="http://worrydream.com/ScientificCommunicationAsSequentialArt/" TargetMode="External"/><Relationship Id="rId4" Type="http://schemas.openxmlformats.org/officeDocument/2006/relationships/image" Target="../media/image38.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hyperlink" Target="http://openai.com/" TargetMode="External"/><Relationship Id="rId7" Type="http://schemas.openxmlformats.org/officeDocument/2006/relationships/hyperlink" Target="https://youtu.be/kpiY_LemaTc?t=63"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hyperlink" Target="https://en.wikipedia.org/wiki/Sam_Altman"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s://youtu.be/4ow0Qwhy1-c?t=22"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pm.baai.ac.c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hyperlink" Target="https://git.openi.org.cn/PCL-Platform.Intelligence/PanGu-Alpha"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jina.ai/"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hyperlink" Target="https://plato.stanford.edu/entries/epistemology/#toc" TargetMode="External"/><Relationship Id="rId2" Type="http://schemas.openxmlformats.org/officeDocument/2006/relationships/hyperlink" Target="https://en.wikipedia.org/wiki/Ontology" TargetMode="External"/><Relationship Id="rId1" Type="http://schemas.openxmlformats.org/officeDocument/2006/relationships/slideLayout" Target="../slideLayouts/slideLayout3.xml"/><Relationship Id="rId4" Type="http://schemas.openxmlformats.org/officeDocument/2006/relationships/hyperlink" Target="https://en.wikipedia.org/wiki/Uniform_Resource_Identifi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hyperlink" Target="https://www.schoenherr.eu/publications/publication-detail/ricardian-contracts-a-smarter-way-to-do-smart-contract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hyperlink" Target="https://www.diffbot.com/products/natural-language/" TargetMode="Externa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flightradar24.com/" TargetMode="Externa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hyperlink" Target="https://www.marinetraffic.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7" Type="http://schemas.openxmlformats.org/officeDocument/2006/relationships/image" Target="../media/image63.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venturebeat.com/2018/08/30/diffbot-launches-ai-powered-knowledge-graph-of-1-trillion-people-places-and-things/" TargetMode="Externa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hyperlink" Target="https://youtu.be/8CluknrLeys?t=225"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hyperlink" Target="https://youtu.be/d8-LO6FCna0?t=65"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hyperlink" Target="https://youtu.be/shEk8sz1oOw?t=110" TargetMode="Externa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hyperlink" Target="https://www.mediawiki.org/wiki/MediaWiki" TargetMode="External"/><Relationship Id="rId7" Type="http://schemas.openxmlformats.org/officeDocument/2006/relationships/hyperlink" Target="https://www.semantic-mediawiki.org/wiki/Semantic_MediaWiki" TargetMode="External"/><Relationship Id="rId12" Type="http://schemas.openxmlformats.org/officeDocument/2006/relationships/hyperlink" Target="https://blog.javan.co.id/berkenalan-dengan-graph-database-neo4j-2f377d7ed7bb" TargetMode="External"/><Relationship Id="rId17"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hyperlink" Target="https://github.com/git-lfs/git-lfs" TargetMode="External"/><Relationship Id="rId15" Type="http://schemas.openxmlformats.org/officeDocument/2006/relationships/image" Target="../media/image11.png"/><Relationship Id="rId10" Type="http://schemas.openxmlformats.org/officeDocument/2006/relationships/hyperlink" Target="https://go.neo4j.com/rs/710-RRC-335/images/Graph_Databases_for_Beginners.pdf" TargetMode="Externa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hyperlink" Target="https://youtu.be/h7apO7q16V0?t=71" TargetMode="Externa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hyperlink" Target="https://youtu.be/3VQ382QG-y4?t=3397" TargetMode="Externa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Qk0zUZW-U_M?t=346"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bOkqQadArfQ?t=134"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people.maths.ox.ac.uk/kimm/" TargetMode="Externa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hyperlink" Target="https://youtu.be/EOHYT5q5lhQ?t=183"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hyperlink" Target="https://youtu.be/ehHoOYqAT_U?t=89"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youtu.be/MRwRNMgOGL0?t=449" TargetMode="Externa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librarykvjhagrakhand.wordpress.com/encyclopedia-britannica/" TargetMode="External"/><Relationship Id="rId5" Type="http://schemas.openxmlformats.org/officeDocument/2006/relationships/hyperlink" Target="https://www.pcmag.com/encyclopedia/term/hash-table" TargetMode="External"/><Relationship Id="rId4" Type="http://schemas.openxmlformats.org/officeDocument/2006/relationships/image" Target="../media/image15.gif"/></Relationships>
</file>

<file path=ppt/slides/_rels/slide50.xml.rels><?xml version="1.0" encoding="UTF-8" standalone="yes"?>
<Relationships xmlns="http://schemas.openxmlformats.org/package/2006/relationships"><Relationship Id="rId3" Type="http://schemas.openxmlformats.org/officeDocument/2006/relationships/hyperlink" Target="https://youtu.be/5ra-gxc17Fk?t=31"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www.springer.com/series/8349"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hyperlink" Target="https://ens.domains/"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HXNhEYqFo0o?t=248"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hyperlink" Target="https://youtu.be/WPSeyjX1-4s?t=2247" TargetMode="Externa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ht9QAfQpCnQ"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hyperlink" Target="https://youtu.be/Mv9NEXX1VHc" TargetMode="External"/><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hyperlink" Target="https://youtu.be/60P7717-XOQ" TargetMode="External"/><Relationship Id="rId4" Type="http://schemas.openxmlformats.org/officeDocument/2006/relationships/hyperlink" Target="https://youtu.be/_8yVOC4ciXc"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hyperlink" Target="https://en.wikipedia.org/wiki/Vladimir_Voevodsky" TargetMode="External"/><Relationship Id="rId7"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www.quantamagazine.org/univalent-foundations-redefines-mathematics-20150519/" TargetMode="External"/><Relationship Id="rId11" Type="http://schemas.openxmlformats.org/officeDocument/2006/relationships/image" Target="../media/image97.png"/><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hyperlink" Target="https://homotopytypetheory.org/book/" TargetMode="External"/><Relationship Id="rId9" Type="http://schemas.openxmlformats.org/officeDocument/2006/relationships/hyperlink" Target="https://github.com/UniMath/UniMath"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jpe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XxFGokyYo6g"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hyperlink" Target="https://scholar.google.com/citations?user=H5vP5RMAAAAJ&amp;hl=en" TargetMode="Externa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hyperlink" Target="http://www.cs.cmu.edu/~rwh/"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99.png"/><Relationship Id="rId4" Type="http://schemas.openxmlformats.org/officeDocument/2006/relationships/hyperlink" Target="https://youtu.be/LE0SSLizYUI?t=48"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mathematica.stackexchange.com/questions/85750/memoization-with-pure-functions"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hyperlink" Target="https://www.python-course.eu/python3_memoization.php" TargetMode="Externa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hyperlink" Target="https://youtu.be/BdXWlQsd7RI?t=161" TargetMode="Externa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hyperlink" Target="https://youtu.be/H99CMUFPv0U?t=4204" TargetMode="Externa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hyperlink" Target="https://en.wikipedia.org/wiki/Henri_Poincar%C3%A9"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hyperlink" Target="https://youtu.be/vMo9vlkJ3p4" TargetMode="External"/><Relationship Id="rId4" Type="http://schemas.openxmlformats.org/officeDocument/2006/relationships/image" Target="../media/image11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0IH3Hgy3oI?t=148"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72.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hyperlink" Target="https://wiki2.org/en/Where_Mathematics_Comes_From" TargetMode="External"/><Relationship Id="rId7" Type="http://schemas.openxmlformats.org/officeDocument/2006/relationships/hyperlink" Target="https://georgelakoff.com/books/metaphors-we-live-by/"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15.jpeg"/><Relationship Id="rId11" Type="http://schemas.openxmlformats.org/officeDocument/2006/relationships/image" Target="../media/image117.jpeg"/><Relationship Id="rId5" Type="http://schemas.openxmlformats.org/officeDocument/2006/relationships/hyperlink" Target="https://georgelakoff.com/about/women-fire-and-dangerous-things/" TargetMode="External"/><Relationship Id="rId10" Type="http://schemas.openxmlformats.org/officeDocument/2006/relationships/hyperlink" Target="https://georgelakoff.com/books/philosophy-in-the-flesh/" TargetMode="External"/><Relationship Id="rId4" Type="http://schemas.openxmlformats.org/officeDocument/2006/relationships/image" Target="../media/image114.jpeg"/><Relationship Id="rId9" Type="http://schemas.openxmlformats.org/officeDocument/2006/relationships/hyperlink" Target="https://georgelakoff.co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4.jpeg"/><Relationship Id="rId5" Type="http://schemas.openxmlformats.org/officeDocument/2006/relationships/hyperlink" Target="https://wiki2.org/en/Where_Mathematics_Comes_From" TargetMode="External"/><Relationship Id="rId4" Type="http://schemas.openxmlformats.org/officeDocument/2006/relationships/image" Target="../media/image119.pn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TbNymweHW4E?t=246"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hyperlink" Target="https://youtu.be/TbNymweHW4E" TargetMode="External"/><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4.png"/><Relationship Id="rId7" Type="http://schemas.openxmlformats.org/officeDocument/2006/relationships/hyperlink" Target="https://wiki2.org/en/Cayley_table"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hyperlink" Target="https://wiki2.org/en/Faro_shuffle" TargetMode="External"/><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hyperlink" Target="https://wiki2.org/en/File:Hofstadter_Fluid_Concepts_jpg"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image" Target="../media/image128.jpe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34.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hyperlink" Target="https://en.wikipedia.org/wiki/Henri_Poincar%C3%A9" TargetMode="External"/><Relationship Id="rId5" Type="http://schemas.openxmlformats.org/officeDocument/2006/relationships/image" Target="../media/image133.png"/><Relationship Id="rId4" Type="http://schemas.openxmlformats.org/officeDocument/2006/relationships/image" Target="../media/image132.png"/></Relationships>
</file>

<file path=ppt/slides/_rels/slide81.xml.rels><?xml version="1.0" encoding="UTF-8" standalone="yes"?>
<Relationships xmlns="http://schemas.openxmlformats.org/package/2006/relationships"><Relationship Id="rId3" Type="http://schemas.openxmlformats.org/officeDocument/2006/relationships/hyperlink" Target="https://youtu.be/UKIoiO9CSXU?t=341"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hyperlink" Target="https://upload.wikimedia.org/wikipedia/commons/5/53/Wikipedia-logo-en-big.png"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medium.com/@rachelbotsman/being-more-trustworthy-the-basics-6354e504917f"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6.xml.rels><?xml version="1.0" encoding="UTF-8" standalone="yes"?>
<Relationships xmlns="http://schemas.openxmlformats.org/package/2006/relationships"><Relationship Id="rId3" Type="http://schemas.openxmlformats.org/officeDocument/2006/relationships/hyperlink" Target="https://www.cryptomathic.com/news-events/blog/digital-authentication-the-basic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87.xml.rels><?xml version="1.0" encoding="UTF-8" standalone="yes"?>
<Relationships xmlns="http://schemas.openxmlformats.org/package/2006/relationships"><Relationship Id="rId3" Type="http://schemas.openxmlformats.org/officeDocument/2006/relationships/hyperlink" Target="https://youtu.be/5OqgYSXWYQM?t=616"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hyperlink" Target="https://ee.stanford.edu/~hellman/publications/24.pdf" TargetMode="External"/><Relationship Id="rId4" Type="http://schemas.openxmlformats.org/officeDocument/2006/relationships/image" Target="../media/image140.png"/></Relationships>
</file>

<file path=ppt/slides/_rels/slide88.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toyhouse.wiki:81/" TargetMode="External"/><Relationship Id="rId7" Type="http://schemas.openxmlformats.org/officeDocument/2006/relationships/hyperlink" Target="http://toyhouse.wiki:81/index.php/Special:SpecialPages"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http://toyhouse.wiki:81/index.php/2020&#24180;&#31179;&#35748;&#30693;&#22522;&#30784;&#35838;&#31243;&#20010;&#20154;&#23398;&#20064;&#25104;&#26524;" TargetMode="External"/><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hyperlink" Target="https://www.keeprunning.io/2019/09/24/workload-identity-config-connector/"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youtube.com/watch?v=J73MELGF6u0&amp;t=318s"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154.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149.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153.jpeg"/><Relationship Id="rId2" Type="http://schemas.openxmlformats.org/officeDocument/2006/relationships/diagramData" Target="../diagrams/data3.xml"/><Relationship Id="rId16" Type="http://schemas.openxmlformats.org/officeDocument/2006/relationships/image" Target="../media/image151.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150.png"/><Relationship Id="rId23" Type="http://schemas.openxmlformats.org/officeDocument/2006/relationships/image" Target="../media/image152.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17.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93.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8.xml"/><Relationship Id="rId3" Type="http://schemas.openxmlformats.org/officeDocument/2006/relationships/diagramLayout" Target="../diagrams/layout7.xml"/><Relationship Id="rId7" Type="http://schemas.openxmlformats.org/officeDocument/2006/relationships/image" Target="../media/image155.png"/><Relationship Id="rId12" Type="http://schemas.openxmlformats.org/officeDocument/2006/relationships/diagramQuickStyle" Target="../diagrams/quickStyle8.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11" Type="http://schemas.openxmlformats.org/officeDocument/2006/relationships/diagramLayout" Target="../diagrams/layout8.xml"/><Relationship Id="rId5" Type="http://schemas.openxmlformats.org/officeDocument/2006/relationships/diagramColors" Target="../diagrams/colors7.xml"/><Relationship Id="rId10" Type="http://schemas.openxmlformats.org/officeDocument/2006/relationships/diagramData" Target="../diagrams/data8.xml"/><Relationship Id="rId4" Type="http://schemas.openxmlformats.org/officeDocument/2006/relationships/diagramQuickStyle" Target="../diagrams/quickStyle7.xml"/><Relationship Id="rId9" Type="http://schemas.openxmlformats.org/officeDocument/2006/relationships/image" Target="../media/image156.png"/><Relationship Id="rId14" Type="http://schemas.microsoft.com/office/2007/relationships/diagramDrawing" Target="../diagrams/drawing8.xml"/></Relationships>
</file>

<file path=ppt/slides/_rels/slide9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youtu.be/zxAV_Re4OWA?t=323" TargetMode="External"/><Relationship Id="rId1" Type="http://schemas.openxmlformats.org/officeDocument/2006/relationships/slideLayout" Target="../slideLayouts/slideLayout3.xml"/><Relationship Id="rId6" Type="http://schemas.openxmlformats.org/officeDocument/2006/relationships/hyperlink" Target="https://www.researchgate.net/publication/281150601_On_the_Origin_of_the_Constants_c_and_h" TargetMode="External"/><Relationship Id="rId5" Type="http://schemas.openxmlformats.org/officeDocument/2006/relationships/image" Target="../media/image158.png"/><Relationship Id="rId4" Type="http://schemas.openxmlformats.org/officeDocument/2006/relationships/hyperlink" Target="https://youtu.be/zxAV_Re4OWA?t=239" TargetMode="Externa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0.xml"/><Relationship Id="rId7" Type="http://schemas.openxmlformats.org/officeDocument/2006/relationships/image" Target="../media/image159.png"/><Relationship Id="rId12" Type="http://schemas.microsoft.com/office/2007/relationships/hdphoto" Target="../media/hdphoto4.wdp"/><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11" Type="http://schemas.openxmlformats.org/officeDocument/2006/relationships/image" Target="../media/image160.png"/><Relationship Id="rId5" Type="http://schemas.openxmlformats.org/officeDocument/2006/relationships/diagramColors" Target="../diagrams/colors10.xml"/><Relationship Id="rId10" Type="http://schemas.microsoft.com/office/2007/relationships/hdphoto" Target="../media/hdphoto3.wdp"/><Relationship Id="rId4" Type="http://schemas.openxmlformats.org/officeDocument/2006/relationships/diagramQuickStyle" Target="../diagrams/quickStyle10.xml"/><Relationship Id="rId9" Type="http://schemas.microsoft.com/office/2007/relationships/hdphoto" Target="../media/hdphoto2.wdp"/></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www.getambassador.io/products/"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www.slideshare.net/xebialabs/the-grand-unified-theory-of-devops"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99.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14.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67.png"/><Relationship Id="rId12" Type="http://schemas.openxmlformats.org/officeDocument/2006/relationships/hyperlink" Target="https://wiki2.org/en/Where_Mathematics_Comes_From" TargetMode="External"/><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hyperlink" Target="http://nearcoding.com/what-is-devops/" TargetMode="External"/><Relationship Id="rId11" Type="http://schemas.openxmlformats.org/officeDocument/2006/relationships/image" Target="../media/image170.png"/><Relationship Id="rId5" Type="http://schemas.openxmlformats.org/officeDocument/2006/relationships/image" Target="../media/image166.png"/><Relationship Id="rId15" Type="http://schemas.openxmlformats.org/officeDocument/2006/relationships/image" Target="../media/image171.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65.png"/><Relationship Id="rId9" Type="http://schemas.openxmlformats.org/officeDocument/2006/relationships/image" Target="../media/image169.png"/><Relationship Id="rId14" Type="http://schemas.openxmlformats.org/officeDocument/2006/relationships/hyperlink" Target="https://en.wikipedia.org/wiki/Henri_Poincar%C3%A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dirty="0"/>
              <a:t>22</a:t>
            </a:r>
            <a:r>
              <a:rPr lang="en" dirty="0"/>
              <a:t>, 2021</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Namespace Management</a:t>
            </a:r>
            <a:br>
              <a:rPr lang="en-US" sz="2400" dirty="0"/>
            </a:br>
            <a:r>
              <a:rPr lang="en-US" sz="2400" dirty="0"/>
              <a:t>Week 2</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The Role of History and Clock-ticks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6" name="Picture 5">
            <a:hlinkClick r:id="rId7"/>
            <a:extLst>
              <a:ext uri="{FF2B5EF4-FFF2-40B4-BE49-F238E27FC236}">
                <a16:creationId xmlns:a16="http://schemas.microsoft.com/office/drawing/2014/main" id="{7BF145B2-5648-8142-8F5E-5F31A5743B58}"/>
              </a:ext>
            </a:extLst>
          </p:cNvPr>
          <p:cNvPicPr>
            <a:picLocks noChangeAspect="1"/>
          </p:cNvPicPr>
          <p:nvPr/>
        </p:nvPicPr>
        <p:blipFill>
          <a:blip r:embed="rId8"/>
          <a:stretch>
            <a:fillRect/>
          </a:stretch>
        </p:blipFill>
        <p:spPr>
          <a:xfrm>
            <a:off x="1183011" y="3015254"/>
            <a:ext cx="1160514" cy="1828296"/>
          </a:xfrm>
          <a:prstGeom prst="rect">
            <a:avLst/>
          </a:prstGeom>
        </p:spPr>
      </p:pic>
      <p:pic>
        <p:nvPicPr>
          <p:cNvPr id="7" name="Google Shape;130;p29">
            <a:hlinkClick r:id="rId9"/>
            <a:extLst>
              <a:ext uri="{FF2B5EF4-FFF2-40B4-BE49-F238E27FC236}">
                <a16:creationId xmlns:a16="http://schemas.microsoft.com/office/drawing/2014/main" id="{BFAFDEC6-1EA5-B840-9DC4-5AC40DCED75A}"/>
              </a:ext>
            </a:extLst>
          </p:cNvPr>
          <p:cNvPicPr preferRelativeResize="0"/>
          <p:nvPr/>
        </p:nvPicPr>
        <p:blipFill>
          <a:blip r:embed="rId10">
            <a:alphaModFix/>
          </a:blip>
          <a:stretch>
            <a:fillRect/>
          </a:stretch>
        </p:blipFill>
        <p:spPr>
          <a:xfrm>
            <a:off x="876801" y="1279940"/>
            <a:ext cx="1772933" cy="1457564"/>
          </a:xfrm>
          <a:prstGeom prst="rect">
            <a:avLst/>
          </a:prstGeom>
          <a:noFill/>
          <a:ln>
            <a:noFill/>
          </a:ln>
        </p:spPr>
      </p:pic>
      <p:pic>
        <p:nvPicPr>
          <p:cNvPr id="4098" name="Picture 2" descr="Comic Alarm Clock Ringing And Expression With Wake Up Text Vector Bright  Dynamic Cartoon Object In Retro Pop Art Style Isolated On White Background  Stock Illustration - Download Image Now - iStock">
            <a:extLst>
              <a:ext uri="{FF2B5EF4-FFF2-40B4-BE49-F238E27FC236}">
                <a16:creationId xmlns:a16="http://schemas.microsoft.com/office/drawing/2014/main" id="{439B9A88-8474-4D49-BD06-278E5C21994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36444" y="963664"/>
            <a:ext cx="836181" cy="90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3117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140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4904959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00738163"/>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3533884859"/>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ITIL’s Introductory Video</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hlinkClick r:id="rId2">
                  <a:extLst>
                    <a:ext uri="{A12FA001-AC4F-418D-AE19-62706E023703}">
                      <ahyp:hlinkClr xmlns:ahyp="http://schemas.microsoft.com/office/drawing/2018/hyperlinkcolor" val="tx"/>
                    </a:ext>
                  </a:extLst>
                </a:hlinkClick>
              </a:rPr>
              <a:t>ITIL </a:t>
            </a:r>
            <a:r>
              <a:rPr lang="en-US" sz="1050" dirty="0" err="1">
                <a:solidFill>
                  <a:srgbClr val="FFFFFF"/>
                </a:solidFill>
                <a:hlinkClick r:id="rId2">
                  <a:extLst>
                    <a:ext uri="{A12FA001-AC4F-418D-AE19-62706E023703}">
                      <ahyp:hlinkClr xmlns:ahyp="http://schemas.microsoft.com/office/drawing/2018/hyperlinkcolor" val="tx"/>
                    </a:ext>
                  </a:extLst>
                </a:hlinkClick>
              </a:rPr>
              <a:t>Funadmentals</a:t>
            </a:r>
            <a:r>
              <a:rPr lang="en-US" sz="1050" dirty="0">
                <a:solidFill>
                  <a:srgbClr val="FFFFFF"/>
                </a:solidFill>
                <a:hlinkClick r:id="rId2">
                  <a:extLst>
                    <a:ext uri="{A12FA001-AC4F-418D-AE19-62706E023703}">
                      <ahyp:hlinkClr xmlns:ahyp="http://schemas.microsoft.com/office/drawing/2018/hyperlinkcolor" val="tx"/>
                    </a:ext>
                  </a:extLst>
                </a:hlinkClick>
              </a:rPr>
              <a:t> shown in five stages</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CD43B031-AF73-444F-8B2D-0A1E80EBA930}"/>
              </a:ext>
            </a:extLst>
          </p:cNvPr>
          <p:cNvPicPr>
            <a:picLocks noChangeAspect="1"/>
          </p:cNvPicPr>
          <p:nvPr/>
        </p:nvPicPr>
        <p:blipFill>
          <a:blip r:embed="rId3"/>
          <a:stretch>
            <a:fillRect/>
          </a:stretch>
        </p:blipFill>
        <p:spPr>
          <a:xfrm>
            <a:off x="1739347" y="902328"/>
            <a:ext cx="5914503" cy="3779002"/>
          </a:xfrm>
          <a:prstGeom prst="rect">
            <a:avLst/>
          </a:prstGeom>
        </p:spPr>
      </p:pic>
    </p:spTree>
    <p:extLst>
      <p:ext uri="{BB962C8B-B14F-4D97-AF65-F5344CB8AC3E}">
        <p14:creationId xmlns:p14="http://schemas.microsoft.com/office/powerpoint/2010/main" val="274390122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ITIL’s Five Stages of Service 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hlinkClick r:id="rId2">
                  <a:extLst>
                    <a:ext uri="{A12FA001-AC4F-418D-AE19-62706E023703}">
                      <ahyp:hlinkClr xmlns:ahyp="http://schemas.microsoft.com/office/drawing/2018/hyperlinkcolor" val="tx"/>
                    </a:ext>
                  </a:extLst>
                </a:hlinkClick>
              </a:rPr>
              <a:t>ITIL </a:t>
            </a:r>
            <a:r>
              <a:rPr lang="en-US" sz="1050" dirty="0" err="1">
                <a:solidFill>
                  <a:srgbClr val="FFFFFF"/>
                </a:solidFill>
                <a:hlinkClick r:id="rId2">
                  <a:extLst>
                    <a:ext uri="{A12FA001-AC4F-418D-AE19-62706E023703}">
                      <ahyp:hlinkClr xmlns:ahyp="http://schemas.microsoft.com/office/drawing/2018/hyperlinkcolor" val="tx"/>
                    </a:ext>
                  </a:extLst>
                </a:hlinkClick>
              </a:rPr>
              <a:t>Funadmentals</a:t>
            </a:r>
            <a:r>
              <a:rPr lang="en-US" sz="1050" dirty="0">
                <a:solidFill>
                  <a:srgbClr val="FFFFFF"/>
                </a:solidFill>
                <a:hlinkClick r:id="rId2">
                  <a:extLst>
                    <a:ext uri="{A12FA001-AC4F-418D-AE19-62706E023703}">
                      <ahyp:hlinkClr xmlns:ahyp="http://schemas.microsoft.com/office/drawing/2018/hyperlinkcolor" val="tx"/>
                    </a:ext>
                  </a:extLst>
                </a:hlinkClick>
              </a:rPr>
              <a:t> shown in five stages</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EE928133-3479-FF40-BDE1-0B0644DCB9B2}"/>
              </a:ext>
            </a:extLst>
          </p:cNvPr>
          <p:cNvGrpSpPr/>
          <p:nvPr/>
        </p:nvGrpSpPr>
        <p:grpSpPr>
          <a:xfrm>
            <a:off x="5297556" y="1271618"/>
            <a:ext cx="3498247" cy="3021201"/>
            <a:chOff x="636104" y="1217429"/>
            <a:chExt cx="3498247" cy="3021201"/>
          </a:xfrm>
        </p:grpSpPr>
        <p:pic>
          <p:nvPicPr>
            <p:cNvPr id="3" name="Picture 2">
              <a:extLst>
                <a:ext uri="{FF2B5EF4-FFF2-40B4-BE49-F238E27FC236}">
                  <a16:creationId xmlns:a16="http://schemas.microsoft.com/office/drawing/2014/main" id="{30ECF3C3-09DA-8A45-97B0-5BAA3BEC3D9E}"/>
                </a:ext>
              </a:extLst>
            </p:cNvPr>
            <p:cNvPicPr>
              <a:picLocks noChangeAspect="1"/>
            </p:cNvPicPr>
            <p:nvPr/>
          </p:nvPicPr>
          <p:blipFill>
            <a:blip r:embed="rId3"/>
            <a:stretch>
              <a:fillRect/>
            </a:stretch>
          </p:blipFill>
          <p:spPr>
            <a:xfrm>
              <a:off x="636104" y="1217429"/>
              <a:ext cx="3498247" cy="2813603"/>
            </a:xfrm>
            <a:prstGeom prst="rect">
              <a:avLst/>
            </a:prstGeom>
          </p:spPr>
        </p:pic>
        <p:sp>
          <p:nvSpPr>
            <p:cNvPr id="8" name="TextBox 7">
              <a:extLst>
                <a:ext uri="{FF2B5EF4-FFF2-40B4-BE49-F238E27FC236}">
                  <a16:creationId xmlns:a16="http://schemas.microsoft.com/office/drawing/2014/main" id="{0AD2B7D2-F554-7342-9D14-456D24561A85}"/>
                </a:ext>
              </a:extLst>
            </p:cNvPr>
            <p:cNvSpPr txBox="1"/>
            <p:nvPr/>
          </p:nvSpPr>
          <p:spPr>
            <a:xfrm>
              <a:off x="1519605" y="4115519"/>
              <a:ext cx="1731243"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FFFFFF"/>
                  </a:solidFill>
                  <a:effectLst/>
                  <a:uFillTx/>
                  <a:latin typeface="+mj-lt"/>
                  <a:ea typeface="+mj-ea"/>
                  <a:cs typeface="+mj-cs"/>
                  <a:sym typeface="Arial"/>
                </a:rPr>
                <a:t>Image Source: ITIL for Dummies P.45</a:t>
              </a:r>
            </a:p>
          </p:txBody>
        </p:sp>
      </p:grpSp>
      <p:grpSp>
        <p:nvGrpSpPr>
          <p:cNvPr id="9" name="Group 8">
            <a:extLst>
              <a:ext uri="{FF2B5EF4-FFF2-40B4-BE49-F238E27FC236}">
                <a16:creationId xmlns:a16="http://schemas.microsoft.com/office/drawing/2014/main" id="{53682356-2C26-9C46-9CE6-EC4F2863A1C6}"/>
              </a:ext>
            </a:extLst>
          </p:cNvPr>
          <p:cNvGrpSpPr/>
          <p:nvPr/>
        </p:nvGrpSpPr>
        <p:grpSpPr>
          <a:xfrm>
            <a:off x="740664" y="1271618"/>
            <a:ext cx="3498247" cy="3021201"/>
            <a:chOff x="6923111" y="782865"/>
            <a:chExt cx="1731243" cy="1597148"/>
          </a:xfrm>
        </p:grpSpPr>
        <p:pic>
          <p:nvPicPr>
            <p:cNvPr id="10" name="Picture 9">
              <a:extLst>
                <a:ext uri="{FF2B5EF4-FFF2-40B4-BE49-F238E27FC236}">
                  <a16:creationId xmlns:a16="http://schemas.microsoft.com/office/drawing/2014/main" id="{1BFFE504-39A7-F64C-9E94-5254617C1182}"/>
                </a:ext>
              </a:extLst>
            </p:cNvPr>
            <p:cNvPicPr>
              <a:picLocks noChangeAspect="1"/>
            </p:cNvPicPr>
            <p:nvPr/>
          </p:nvPicPr>
          <p:blipFill>
            <a:blip r:embed="rId4"/>
            <a:stretch>
              <a:fillRect/>
            </a:stretch>
          </p:blipFill>
          <p:spPr>
            <a:xfrm>
              <a:off x="6923964" y="782865"/>
              <a:ext cx="1730390" cy="1441992"/>
            </a:xfrm>
            <a:prstGeom prst="rect">
              <a:avLst/>
            </a:prstGeom>
          </p:spPr>
        </p:pic>
        <p:sp>
          <p:nvSpPr>
            <p:cNvPr id="11" name="TextBox 10">
              <a:extLst>
                <a:ext uri="{FF2B5EF4-FFF2-40B4-BE49-F238E27FC236}">
                  <a16:creationId xmlns:a16="http://schemas.microsoft.com/office/drawing/2014/main" id="{0C26517F-F538-AD45-903F-5009A224C457}"/>
                </a:ext>
              </a:extLst>
            </p:cNvPr>
            <p:cNvSpPr txBox="1"/>
            <p:nvPr/>
          </p:nvSpPr>
          <p:spPr>
            <a:xfrm>
              <a:off x="6923111" y="2256902"/>
              <a:ext cx="1731243"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FFFFFF"/>
                  </a:solidFill>
                  <a:effectLst/>
                  <a:uFillTx/>
                  <a:latin typeface="+mj-lt"/>
                  <a:ea typeface="+mj-ea"/>
                  <a:cs typeface="+mj-cs"/>
                  <a:sym typeface="Arial"/>
                </a:rPr>
                <a:t>Image Source: ITIL for Dummies P.39</a:t>
              </a:r>
            </a:p>
          </p:txBody>
        </p:sp>
      </p:grpSp>
      <p:sp>
        <p:nvSpPr>
          <p:cNvPr id="6" name="TextBox 5">
            <a:extLst>
              <a:ext uri="{FF2B5EF4-FFF2-40B4-BE49-F238E27FC236}">
                <a16:creationId xmlns:a16="http://schemas.microsoft.com/office/drawing/2014/main" id="{E66B1C54-373D-4A42-B3CC-0E2B18E23D96}"/>
              </a:ext>
            </a:extLst>
          </p:cNvPr>
          <p:cNvSpPr txBox="1"/>
          <p:nvPr/>
        </p:nvSpPr>
        <p:spPr>
          <a:xfrm>
            <a:off x="2900068" y="4510361"/>
            <a:ext cx="3343864"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002060"/>
                </a:solidFill>
                <a:effectLst/>
                <a:uFillTx/>
                <a:latin typeface="+mj-lt"/>
                <a:ea typeface="+mj-ea"/>
                <a:cs typeface="+mj-cs"/>
                <a:sym typeface="Arial"/>
              </a:rPr>
              <a:t>The </a:t>
            </a:r>
            <a:r>
              <a:rPr kumimoji="0" lang="en-TW" sz="1400" b="0" i="0" u="none" strike="noStrike" cap="none" spc="0" normalizeH="0" baseline="0" dirty="0">
                <a:ln>
                  <a:noFill/>
                </a:ln>
                <a:solidFill>
                  <a:schemeClr val="accent6">
                    <a:lumMod val="50000"/>
                    <a:lumOff val="50000"/>
                  </a:schemeClr>
                </a:solidFill>
                <a:effectLst/>
                <a:uFillTx/>
                <a:latin typeface="+mj-lt"/>
                <a:ea typeface="+mj-ea"/>
                <a:cs typeface="+mj-cs"/>
                <a:sym typeface="Arial"/>
                <a:hlinkClick r:id="rId5">
                  <a:extLst>
                    <a:ext uri="{A12FA001-AC4F-418D-AE19-62706E023703}">
                      <ahyp:hlinkClr xmlns:ahyp="http://schemas.microsoft.com/office/drawing/2018/hyperlinkcolor" val="tx"/>
                    </a:ext>
                  </a:extLst>
                </a:hlinkClick>
              </a:rPr>
              <a:t>Cabinet Office </a:t>
            </a:r>
            <a:r>
              <a:rPr kumimoji="0" lang="en-TW" sz="1400" b="0" i="0" u="none" strike="noStrike" cap="none" spc="0" normalizeH="0" baseline="0" dirty="0">
                <a:ln>
                  <a:noFill/>
                </a:ln>
                <a:solidFill>
                  <a:srgbClr val="002060"/>
                </a:solidFill>
                <a:effectLst/>
                <a:uFillTx/>
                <a:latin typeface="+mj-lt"/>
                <a:ea typeface="+mj-ea"/>
                <a:cs typeface="+mj-cs"/>
                <a:sym typeface="Arial"/>
              </a:rPr>
              <a:t>refers to </a:t>
            </a:r>
            <a:r>
              <a:rPr kumimoji="0" lang="en-TW" sz="1400" b="0" i="0" u="none" strike="noStrike" cap="none" spc="0" normalizeH="0" baseline="0" dirty="0">
                <a:ln>
                  <a:noFill/>
                </a:ln>
                <a:solidFill>
                  <a:srgbClr val="002060"/>
                </a:solidFill>
                <a:effectLst/>
                <a:uFillTx/>
                <a:latin typeface="+mj-lt"/>
                <a:ea typeface="+mj-ea"/>
                <a:cs typeface="+mj-cs"/>
                <a:sym typeface="Arial"/>
                <a:hlinkClick r:id="rId5"/>
              </a:rPr>
              <a:t>UK’s Cabinet</a:t>
            </a:r>
            <a:r>
              <a:rPr kumimoji="0" lang="en-TW" sz="1400" b="0" i="0" u="none" strike="noStrike" cap="none" spc="0" normalizeH="0" baseline="0" dirty="0">
                <a:ln>
                  <a:noFill/>
                </a:ln>
                <a:solidFill>
                  <a:srgbClr val="002060"/>
                </a:solidFill>
                <a:effectLst/>
                <a:uFillTx/>
                <a:latin typeface="+mj-lt"/>
                <a:ea typeface="+mj-ea"/>
                <a:cs typeface="+mj-cs"/>
                <a:sym typeface="Arial"/>
              </a:rPr>
              <a:t>.</a:t>
            </a:r>
          </a:p>
        </p:txBody>
      </p:sp>
    </p:spTree>
    <p:extLst>
      <p:ext uri="{BB962C8B-B14F-4D97-AF65-F5344CB8AC3E}">
        <p14:creationId xmlns:p14="http://schemas.microsoft.com/office/powerpoint/2010/main" val="281483119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549095"/>
          </a:xfrm>
          <a:prstGeom prst="rect">
            <a:avLst/>
          </a:prstGeom>
        </p:spPr>
        <p:txBody>
          <a:bodyPr/>
          <a:lstStyle/>
          <a:p>
            <a:r>
              <a:rPr lang="en-US" dirty="0"/>
              <a:t>The Five stages mapped to ITIL terms</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Strategy Formation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 to a strategy)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Designing a new 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700670" y="2888641"/>
            <a:ext cx="1512000" cy="1512000"/>
            <a:chOff x="1854777" y="257973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54777" y="257973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1200" b="1" dirty="0">
                  <a:solidFill>
                    <a:srgbClr val="AAFFEE"/>
                  </a:solidFill>
                  <a:latin typeface="Century Gothic" panose="020B0502020202020204" pitchFamily="34" charset="0"/>
                  <a:ea typeface="Adobe 繁黑體 Std B"/>
                  <a:cs typeface="Adobe 繁黑體 Std B"/>
                </a:rPr>
                <a:t>Transition</a:t>
              </a:r>
              <a:endPar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 against potential crisis)</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Trial Service Operations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Continuous Improvement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30602" cy="465592"/>
            <a:chOff x="-8505" y="1990492"/>
            <a:chExt cx="3930602" cy="465592"/>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422605" y="2129763"/>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nvGrpSpPr>
          <p:cNvPr id="72" name="Group 71">
            <a:extLst>
              <a:ext uri="{FF2B5EF4-FFF2-40B4-BE49-F238E27FC236}">
                <a16:creationId xmlns:a16="http://schemas.microsoft.com/office/drawing/2014/main" id="{D817E2F7-E8F6-9547-BBC0-C131BE3A5404}"/>
              </a:ext>
            </a:extLst>
          </p:cNvPr>
          <p:cNvGrpSpPr/>
          <p:nvPr/>
        </p:nvGrpSpPr>
        <p:grpSpPr>
          <a:xfrm>
            <a:off x="6322037" y="702722"/>
            <a:ext cx="2708705" cy="2016185"/>
            <a:chOff x="636104" y="1217429"/>
            <a:chExt cx="3498247" cy="3019695"/>
          </a:xfrm>
        </p:grpSpPr>
        <p:pic>
          <p:nvPicPr>
            <p:cNvPr id="73" name="Picture 72">
              <a:extLst>
                <a:ext uri="{FF2B5EF4-FFF2-40B4-BE49-F238E27FC236}">
                  <a16:creationId xmlns:a16="http://schemas.microsoft.com/office/drawing/2014/main" id="{6BDDAAE4-09EC-294F-ABBC-8ECF09B1EBA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6104" y="1217429"/>
              <a:ext cx="3498247" cy="2813603"/>
            </a:xfrm>
            <a:prstGeom prst="rect">
              <a:avLst/>
            </a:prstGeom>
          </p:spPr>
        </p:pic>
        <p:sp>
          <p:nvSpPr>
            <p:cNvPr id="75" name="TextBox 74">
              <a:extLst>
                <a:ext uri="{FF2B5EF4-FFF2-40B4-BE49-F238E27FC236}">
                  <a16:creationId xmlns:a16="http://schemas.microsoft.com/office/drawing/2014/main" id="{8A70D771-E30E-044D-B8AF-97E3D503F2CE}"/>
                </a:ext>
              </a:extLst>
            </p:cNvPr>
            <p:cNvSpPr txBox="1"/>
            <p:nvPr/>
          </p:nvSpPr>
          <p:spPr>
            <a:xfrm>
              <a:off x="1519604" y="4115520"/>
              <a:ext cx="2018226" cy="1216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300" b="0" i="0" u="none" strike="noStrike" cap="none" spc="0" normalizeH="0" baseline="0" dirty="0">
                  <a:ln>
                    <a:noFill/>
                  </a:ln>
                  <a:solidFill>
                    <a:srgbClr val="FFFFFF"/>
                  </a:solidFill>
                  <a:effectLst/>
                  <a:uFillTx/>
                  <a:latin typeface="+mj-lt"/>
                  <a:ea typeface="+mj-ea"/>
                  <a:cs typeface="+mj-cs"/>
                  <a:sym typeface="Arial"/>
                </a:rPr>
                <a:t>Image Source: ITIL for Dummies P.45</a:t>
              </a:r>
            </a:p>
          </p:txBody>
        </p:sp>
      </p:grpSp>
      <p:sp>
        <p:nvSpPr>
          <p:cNvPr id="77" name="TextBox 76">
            <a:extLst>
              <a:ext uri="{FF2B5EF4-FFF2-40B4-BE49-F238E27FC236}">
                <a16:creationId xmlns:a16="http://schemas.microsoft.com/office/drawing/2014/main" id="{59009AC4-094C-B243-AAFB-9F61B60DFDCD}"/>
              </a:ext>
            </a:extLst>
          </p:cNvPr>
          <p:cNvSpPr txBox="1"/>
          <p:nvPr/>
        </p:nvSpPr>
        <p:spPr>
          <a:xfrm>
            <a:off x="7095075" y="2490999"/>
            <a:ext cx="1926810" cy="12311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002060"/>
                </a:solidFill>
                <a:effectLst/>
                <a:uFillTx/>
                <a:latin typeface="+mj-lt"/>
                <a:ea typeface="+mj-ea"/>
                <a:cs typeface="+mj-cs"/>
                <a:sym typeface="Arial"/>
              </a:rPr>
              <a:t>The </a:t>
            </a:r>
            <a:r>
              <a:rPr kumimoji="0" lang="en-TW" sz="800" b="0" i="0" u="none" strike="noStrike" cap="none" spc="0" normalizeH="0" baseline="0" dirty="0">
                <a:ln>
                  <a:noFill/>
                </a:ln>
                <a:solidFill>
                  <a:schemeClr val="accent6">
                    <a:lumMod val="50000"/>
                    <a:lumOff val="50000"/>
                  </a:schemeClr>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800" b="0" i="0" u="none" strike="noStrike" cap="none" spc="0" normalizeH="0" baseline="0" dirty="0">
                <a:ln>
                  <a:noFill/>
                </a:ln>
                <a:solidFill>
                  <a:srgbClr val="002060"/>
                </a:solidFill>
                <a:effectLst/>
                <a:uFillTx/>
                <a:latin typeface="+mj-lt"/>
                <a:ea typeface="+mj-ea"/>
                <a:cs typeface="+mj-cs"/>
                <a:sym typeface="Arial"/>
              </a:rPr>
              <a:t>refers to </a:t>
            </a:r>
            <a:r>
              <a:rPr kumimoji="0" lang="en-TW" sz="8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800" b="0" i="0" u="none" strike="noStrike" cap="none" spc="0" normalizeH="0" baseline="0" dirty="0">
                <a:ln>
                  <a:noFill/>
                </a:ln>
                <a:solidFill>
                  <a:srgbClr val="002060"/>
                </a:solidFill>
                <a:effectLst/>
                <a:uFillTx/>
                <a:latin typeface="+mj-lt"/>
                <a:ea typeface="+mj-ea"/>
                <a:cs typeface="+mj-cs"/>
                <a:sym typeface="Arial"/>
              </a:rPr>
              <a:t>.</a:t>
            </a:r>
          </a:p>
        </p:txBody>
      </p:sp>
    </p:spTree>
    <p:extLst>
      <p:ext uri="{BB962C8B-B14F-4D97-AF65-F5344CB8AC3E}">
        <p14:creationId xmlns:p14="http://schemas.microsoft.com/office/powerpoint/2010/main" val="137127718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549095"/>
          </a:xfrm>
          <a:prstGeom prst="rect">
            <a:avLst/>
          </a:prstGeom>
        </p:spPr>
        <p:txBody>
          <a:bodyPr/>
          <a:lstStyle/>
          <a:p>
            <a:r>
              <a:rPr lang="en-US" dirty="0"/>
              <a:t>The Five stages mapped to ITIL terms</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Strategy Formation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 to a strategy)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Designing a new 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700670" y="2888641"/>
            <a:ext cx="1512000" cy="1512000"/>
            <a:chOff x="1854777" y="257973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54777" y="257973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1200" b="1" dirty="0">
                  <a:solidFill>
                    <a:srgbClr val="AAFFEE"/>
                  </a:solidFill>
                  <a:latin typeface="Century Gothic" panose="020B0502020202020204" pitchFamily="34" charset="0"/>
                  <a:ea typeface="Adobe 繁黑體 Std B"/>
                  <a:cs typeface="Adobe 繁黑體 Std B"/>
                </a:rPr>
                <a:t>Transition</a:t>
              </a:r>
              <a:endPar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 against potential crisis)</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Trial Service Operations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Continuous Improvement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30602" cy="465592"/>
            <a:chOff x="-8505" y="1990492"/>
            <a:chExt cx="3930602" cy="465592"/>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422605" y="2129763"/>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nvGrpSpPr>
          <p:cNvPr id="3" name="Group 2">
            <a:extLst>
              <a:ext uri="{FF2B5EF4-FFF2-40B4-BE49-F238E27FC236}">
                <a16:creationId xmlns:a16="http://schemas.microsoft.com/office/drawing/2014/main" id="{0C1DE682-3182-2A41-9662-E89E8029D08C}"/>
              </a:ext>
            </a:extLst>
          </p:cNvPr>
          <p:cNvGrpSpPr/>
          <p:nvPr/>
        </p:nvGrpSpPr>
        <p:grpSpPr>
          <a:xfrm>
            <a:off x="6088286" y="866558"/>
            <a:ext cx="2968044" cy="1793343"/>
            <a:chOff x="6088286" y="866558"/>
            <a:chExt cx="2968044" cy="1793343"/>
          </a:xfrm>
        </p:grpSpPr>
        <p:sp>
          <p:nvSpPr>
            <p:cNvPr id="77" name="TextBox 76">
              <a:extLst>
                <a:ext uri="{FF2B5EF4-FFF2-40B4-BE49-F238E27FC236}">
                  <a16:creationId xmlns:a16="http://schemas.microsoft.com/office/drawing/2014/main" id="{59009AC4-094C-B243-AAFB-9F61B60DFDCD}"/>
                </a:ext>
              </a:extLst>
            </p:cNvPr>
            <p:cNvSpPr txBox="1"/>
            <p:nvPr/>
          </p:nvSpPr>
          <p:spPr>
            <a:xfrm>
              <a:off x="7129520" y="2536790"/>
              <a:ext cx="1926810" cy="12311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002060"/>
                  </a:solidFill>
                  <a:effectLst/>
                  <a:uFillTx/>
                  <a:latin typeface="+mj-lt"/>
                  <a:ea typeface="+mj-ea"/>
                  <a:cs typeface="+mj-cs"/>
                  <a:sym typeface="Arial"/>
                </a:rPr>
                <a:t>The </a:t>
              </a:r>
              <a:r>
                <a:rPr kumimoji="0" lang="en-TW" sz="800" b="0" i="0" u="none" strike="noStrike" cap="none" spc="0" normalizeH="0" baseline="0" dirty="0">
                  <a:ln>
                    <a:noFill/>
                  </a:ln>
                  <a:solidFill>
                    <a:schemeClr val="accent6">
                      <a:lumMod val="50000"/>
                      <a:lumOff val="50000"/>
                    </a:schemeClr>
                  </a:solidFill>
                  <a:effectLst/>
                  <a:uFillTx/>
                  <a:latin typeface="+mj-lt"/>
                  <a:ea typeface="+mj-ea"/>
                  <a:cs typeface="+mj-cs"/>
                  <a:sym typeface="Arial"/>
                  <a:hlinkClick r:id="rId2">
                    <a:extLst>
                      <a:ext uri="{A12FA001-AC4F-418D-AE19-62706E023703}">
                        <ahyp:hlinkClr xmlns:ahyp="http://schemas.microsoft.com/office/drawing/2018/hyperlinkcolor" val="tx"/>
                      </a:ext>
                    </a:extLst>
                  </a:hlinkClick>
                </a:rPr>
                <a:t>Cabinet Office </a:t>
              </a:r>
              <a:r>
                <a:rPr kumimoji="0" lang="en-TW" sz="800" b="0" i="0" u="none" strike="noStrike" cap="none" spc="0" normalizeH="0" baseline="0" dirty="0">
                  <a:ln>
                    <a:noFill/>
                  </a:ln>
                  <a:solidFill>
                    <a:srgbClr val="002060"/>
                  </a:solidFill>
                  <a:effectLst/>
                  <a:uFillTx/>
                  <a:latin typeface="+mj-lt"/>
                  <a:ea typeface="+mj-ea"/>
                  <a:cs typeface="+mj-cs"/>
                  <a:sym typeface="Arial"/>
                </a:rPr>
                <a:t>refers to </a:t>
              </a:r>
              <a:r>
                <a:rPr kumimoji="0" lang="en-TW" sz="800" b="0" i="0" u="none" strike="noStrike" cap="none" spc="0" normalizeH="0" baseline="0" dirty="0">
                  <a:ln>
                    <a:noFill/>
                  </a:ln>
                  <a:solidFill>
                    <a:srgbClr val="002060"/>
                  </a:solidFill>
                  <a:effectLst/>
                  <a:uFillTx/>
                  <a:latin typeface="+mj-lt"/>
                  <a:ea typeface="+mj-ea"/>
                  <a:cs typeface="+mj-cs"/>
                  <a:sym typeface="Arial"/>
                  <a:hlinkClick r:id="rId2"/>
                </a:rPr>
                <a:t>UK’s Cabinet</a:t>
              </a:r>
              <a:r>
                <a:rPr kumimoji="0" lang="en-TW" sz="800" b="0" i="0" u="none" strike="noStrike" cap="none" spc="0" normalizeH="0" baseline="0" dirty="0">
                  <a:ln>
                    <a:noFill/>
                  </a:ln>
                  <a:solidFill>
                    <a:srgbClr val="002060"/>
                  </a:solidFill>
                  <a:effectLst/>
                  <a:uFillTx/>
                  <a:latin typeface="+mj-lt"/>
                  <a:ea typeface="+mj-ea"/>
                  <a:cs typeface="+mj-cs"/>
                  <a:sym typeface="Arial"/>
                </a:rPr>
                <a:t>.</a:t>
              </a:r>
            </a:p>
          </p:txBody>
        </p:sp>
        <p:pic>
          <p:nvPicPr>
            <p:cNvPr id="2" name="Picture 1">
              <a:extLst>
                <a:ext uri="{FF2B5EF4-FFF2-40B4-BE49-F238E27FC236}">
                  <a16:creationId xmlns:a16="http://schemas.microsoft.com/office/drawing/2014/main" id="{2E8B80AB-0953-A143-8E25-43197D64EBB1}"/>
                </a:ext>
              </a:extLst>
            </p:cNvPr>
            <p:cNvPicPr>
              <a:picLocks noChangeAspect="1"/>
            </p:cNvPicPr>
            <p:nvPr/>
          </p:nvPicPr>
          <p:blipFill>
            <a:blip r:embed="rId3"/>
            <a:stretch>
              <a:fillRect/>
            </a:stretch>
          </p:blipFill>
          <p:spPr>
            <a:xfrm>
              <a:off x="6088286" y="866558"/>
              <a:ext cx="2933662" cy="1512001"/>
            </a:xfrm>
            <a:prstGeom prst="rect">
              <a:avLst/>
            </a:prstGeom>
          </p:spPr>
        </p:pic>
        <p:sp>
          <p:nvSpPr>
            <p:cNvPr id="79" name="TextBox 78">
              <a:extLst>
                <a:ext uri="{FF2B5EF4-FFF2-40B4-BE49-F238E27FC236}">
                  <a16:creationId xmlns:a16="http://schemas.microsoft.com/office/drawing/2014/main" id="{B6B1020C-E0CA-674E-8926-7F00E8E145B2}"/>
                </a:ext>
              </a:extLst>
            </p:cNvPr>
            <p:cNvSpPr txBox="1"/>
            <p:nvPr/>
          </p:nvSpPr>
          <p:spPr>
            <a:xfrm>
              <a:off x="6088286" y="2410502"/>
              <a:ext cx="1788952"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FFFFFF"/>
                  </a:solidFill>
                  <a:effectLst/>
                  <a:uFillTx/>
                  <a:latin typeface="+mj-lt"/>
                  <a:ea typeface="+mj-ea"/>
                  <a:cs typeface="+mj-cs"/>
                  <a:sym typeface="Arial"/>
                </a:rPr>
                <a:t>Image Source: ITIL for Dummies P.226</a:t>
              </a:r>
            </a:p>
          </p:txBody>
        </p:sp>
      </p:grpSp>
      <p:pic>
        <p:nvPicPr>
          <p:cNvPr id="80" name="Picture 79">
            <a:extLst>
              <a:ext uri="{FF2B5EF4-FFF2-40B4-BE49-F238E27FC236}">
                <a16:creationId xmlns:a16="http://schemas.microsoft.com/office/drawing/2014/main" id="{18B08235-AA7E-B743-AE7C-EBB0FA41FCF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9016" y="3057836"/>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2" name="Picture 81">
            <a:extLst>
              <a:ext uri="{FF2B5EF4-FFF2-40B4-BE49-F238E27FC236}">
                <a16:creationId xmlns:a16="http://schemas.microsoft.com/office/drawing/2014/main" id="{9795EFBD-0CEB-244E-AD2B-CF2E25F45F9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44438" y="3021596"/>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4" name="Picture 83">
            <a:extLst>
              <a:ext uri="{FF2B5EF4-FFF2-40B4-BE49-F238E27FC236}">
                <a16:creationId xmlns:a16="http://schemas.microsoft.com/office/drawing/2014/main" id="{DACD8977-3C77-6D47-8A71-6F03611BCA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66295" y="3062418"/>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5" name="Picture 84">
            <a:extLst>
              <a:ext uri="{FF2B5EF4-FFF2-40B4-BE49-F238E27FC236}">
                <a16:creationId xmlns:a16="http://schemas.microsoft.com/office/drawing/2014/main" id="{7B24C277-8001-F646-A296-F03FF793229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7210" y="3035169"/>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1" name="Picture 90">
            <a:extLst>
              <a:ext uri="{FF2B5EF4-FFF2-40B4-BE49-F238E27FC236}">
                <a16:creationId xmlns:a16="http://schemas.microsoft.com/office/drawing/2014/main" id="{D6E7731E-AE7C-014E-B5D0-4316973AD49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73039" y="3045126"/>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2402889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002805975"/>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549095"/>
          </a:xfrm>
          <a:prstGeom prst="rect">
            <a:avLst/>
          </a:prstGeom>
        </p:spPr>
        <p:txBody>
          <a:bodyPr/>
          <a:lstStyle/>
          <a:p>
            <a:r>
              <a:rPr lang="en-US" dirty="0"/>
              <a:t>Financial Accounting Process</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Source Document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Journal entries in Journals</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700670" y="2888641"/>
            <a:ext cx="1512000" cy="1512000"/>
            <a:chOff x="1854777" y="257973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54777" y="257973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1200" b="1" dirty="0">
                  <a:solidFill>
                    <a:srgbClr val="AAFFEE"/>
                  </a:solidFill>
                  <a:latin typeface="Century Gothic" panose="020B0502020202020204" pitchFamily="34" charset="0"/>
                  <a:ea typeface="Adobe 繁黑體 Std B"/>
                  <a:cs typeface="Adobe 繁黑體 Std B"/>
                </a:rPr>
                <a:t>Post entries to ledger</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84902" y="2672806"/>
              <a:ext cx="1621409"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Trial Balance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Financial Statement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30602" cy="465592"/>
            <a:chOff x="-8505" y="1990492"/>
            <a:chExt cx="3930602" cy="465592"/>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422605" y="2129763"/>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3150958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notion of Incommensurability</a:t>
            </a:r>
            <a:endParaRPr dirty="0"/>
          </a:p>
        </p:txBody>
      </p:sp>
      <p:sp>
        <p:nvSpPr>
          <p:cNvPr id="2" name="TextBox 1">
            <a:extLst>
              <a:ext uri="{FF2B5EF4-FFF2-40B4-BE49-F238E27FC236}">
                <a16:creationId xmlns:a16="http://schemas.microsoft.com/office/drawing/2014/main" id="{5A3D6099-4635-D640-9134-20ECAFD03BFD}"/>
              </a:ext>
            </a:extLst>
          </p:cNvPr>
          <p:cNvSpPr txBox="1"/>
          <p:nvPr/>
        </p:nvSpPr>
        <p:spPr>
          <a:xfrm>
            <a:off x="2330841" y="2246555"/>
            <a:ext cx="4482316" cy="830997"/>
          </a:xfrm>
          <a:prstGeom prst="rect">
            <a:avLst/>
          </a:prstGeom>
          <a:noFill/>
        </p:spPr>
        <p:txBody>
          <a:bodyPr wrap="none" rtlCol="0">
            <a:spAutoFit/>
          </a:bodyPr>
          <a:lstStyle/>
          <a:p>
            <a:pPr algn="ctr"/>
            <a:r>
              <a:rPr lang="en-TW" sz="2400" dirty="0"/>
              <a:t>A cognitive model integrated by</a:t>
            </a:r>
          </a:p>
          <a:p>
            <a:pPr algn="ctr"/>
            <a:r>
              <a:rPr lang="en-TW" sz="2400" dirty="0"/>
              <a:t>Category Theory</a:t>
            </a:r>
          </a:p>
        </p:txBody>
      </p:sp>
      <p:sp>
        <p:nvSpPr>
          <p:cNvPr id="6" name="TextBox 5">
            <a:extLst>
              <a:ext uri="{FF2B5EF4-FFF2-40B4-BE49-F238E27FC236}">
                <a16:creationId xmlns:a16="http://schemas.microsoft.com/office/drawing/2014/main" id="{13D7E963-8EDB-2145-83C2-F67E4F84A985}"/>
              </a:ext>
            </a:extLst>
          </p:cNvPr>
          <p:cNvSpPr txBox="1"/>
          <p:nvPr/>
        </p:nvSpPr>
        <p:spPr>
          <a:xfrm>
            <a:off x="2621786" y="1436585"/>
            <a:ext cx="3900427" cy="461665"/>
          </a:xfrm>
          <a:prstGeom prst="rect">
            <a:avLst/>
          </a:prstGeom>
          <a:noFill/>
        </p:spPr>
        <p:txBody>
          <a:bodyPr wrap="none" rtlCol="0">
            <a:spAutoFit/>
          </a:bodyPr>
          <a:lstStyle/>
          <a:p>
            <a:pPr algn="ctr"/>
            <a:r>
              <a:rPr lang="en-TW" sz="2400" dirty="0"/>
              <a:t>A notion of Representables</a:t>
            </a:r>
          </a:p>
        </p:txBody>
      </p:sp>
      <p:sp>
        <p:nvSpPr>
          <p:cNvPr id="7" name="TextBox 6">
            <a:extLst>
              <a:ext uri="{FF2B5EF4-FFF2-40B4-BE49-F238E27FC236}">
                <a16:creationId xmlns:a16="http://schemas.microsoft.com/office/drawing/2014/main" id="{4BE341D0-61C4-134F-8375-B95DFC567E52}"/>
              </a:ext>
            </a:extLst>
          </p:cNvPr>
          <p:cNvSpPr txBox="1"/>
          <p:nvPr/>
        </p:nvSpPr>
        <p:spPr>
          <a:xfrm>
            <a:off x="876917" y="3425857"/>
            <a:ext cx="7390164" cy="461665"/>
          </a:xfrm>
          <a:prstGeom prst="rect">
            <a:avLst/>
          </a:prstGeom>
          <a:noFill/>
        </p:spPr>
        <p:txBody>
          <a:bodyPr wrap="none" rtlCol="0">
            <a:spAutoFit/>
          </a:bodyPr>
          <a:lstStyle/>
          <a:p>
            <a:pPr algn="ctr"/>
            <a:r>
              <a:rPr lang="en-TW" sz="2400" dirty="0"/>
              <a:t>Approximation as a part of Representational Artifacts</a:t>
            </a:r>
          </a:p>
        </p:txBody>
      </p:sp>
    </p:spTree>
    <p:extLst>
      <p:ext uri="{BB962C8B-B14F-4D97-AF65-F5344CB8AC3E}">
        <p14:creationId xmlns:p14="http://schemas.microsoft.com/office/powerpoint/2010/main" val="16440955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System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363478230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3920148020"/>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12475781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1505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414749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Complete set of </a:t>
            </a:r>
            <a:r>
              <a:rPr lang="en-US" dirty="0">
                <a:solidFill>
                  <a:srgbClr val="FF0000"/>
                </a:solidFill>
              </a:rPr>
              <a:t>Generative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9544E9F9-6CE6-2642-9209-9EBE8B1047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1832" y="1452512"/>
            <a:ext cx="5467907" cy="3467582"/>
          </a:xfrm>
          <a:prstGeom prst="rect">
            <a:avLst/>
          </a:prstGeom>
        </p:spPr>
      </p:pic>
      <p:pic>
        <p:nvPicPr>
          <p:cNvPr id="3" name="Picture 2">
            <a:extLst>
              <a:ext uri="{FF2B5EF4-FFF2-40B4-BE49-F238E27FC236}">
                <a16:creationId xmlns:a16="http://schemas.microsoft.com/office/drawing/2014/main" id="{0242A635-A457-4149-9C7B-342E408A4E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0656" y="1167003"/>
            <a:ext cx="3119114" cy="2944263"/>
          </a:xfrm>
          <a:prstGeom prst="rect">
            <a:avLst/>
          </a:prstGeom>
        </p:spPr>
      </p:pic>
    </p:spTree>
    <p:extLst>
      <p:ext uri="{BB962C8B-B14F-4D97-AF65-F5344CB8AC3E}">
        <p14:creationId xmlns:p14="http://schemas.microsoft.com/office/powerpoint/2010/main" val="14832548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Physiology</a:t>
            </a:r>
            <a:br>
              <a:rPr lang="en-US" dirty="0"/>
            </a:br>
            <a:r>
              <a:rPr lang="en-US" dirty="0">
                <a:solidFill>
                  <a:srgbClr val="FF0000"/>
                </a:solidFill>
              </a:rPr>
              <a:t>Checks and Balances</a:t>
            </a:r>
            <a:br>
              <a:rPr lang="en-US" dirty="0">
                <a:solidFill>
                  <a:srgbClr val="FF0000"/>
                </a:solidFill>
              </a:rPr>
            </a:br>
            <a:r>
              <a:rPr lang="en-US" dirty="0">
                <a:solidFill>
                  <a:srgbClr val="FF0000"/>
                </a:solidFill>
              </a:rPr>
              <a:t>Data Plane and the Control Plane</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601356349"/>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extLst>
      <p:ext uri="{BB962C8B-B14F-4D97-AF65-F5344CB8AC3E}">
        <p14:creationId xmlns:p14="http://schemas.microsoft.com/office/powerpoint/2010/main" val="227499245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10272410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268815"/>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2232195329"/>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xfrm>
            <a:off x="2204176" y="145651"/>
            <a:ext cx="5064427" cy="946200"/>
          </a:xfrm>
          <a:prstGeom prst="rect">
            <a:avLst/>
          </a:prstGeom>
        </p:spPr>
        <p:txBody>
          <a:bodyPr>
            <a:normAutofit fontScale="90000"/>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4203291982"/>
              </p:ext>
            </p:extLst>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203013" y="3052816"/>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1606014394"/>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 Spaces in Databases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3" name="Picture 2">
            <a:hlinkClick r:id="rId3"/>
            <a:extLst>
              <a:ext uri="{FF2B5EF4-FFF2-40B4-BE49-F238E27FC236}">
                <a16:creationId xmlns:a16="http://schemas.microsoft.com/office/drawing/2014/main" id="{F534ED34-88F5-1C41-AEC8-161EC9C2EF3E}"/>
              </a:ext>
            </a:extLst>
          </p:cNvPr>
          <p:cNvPicPr>
            <a:picLocks noChangeAspect="1"/>
          </p:cNvPicPr>
          <p:nvPr/>
        </p:nvPicPr>
        <p:blipFill>
          <a:blip r:embed="rId4"/>
          <a:stretch>
            <a:fillRect/>
          </a:stretch>
        </p:blipFill>
        <p:spPr>
          <a:xfrm>
            <a:off x="166454" y="1493899"/>
            <a:ext cx="5238872" cy="3247695"/>
          </a:xfrm>
          <a:prstGeom prst="rect">
            <a:avLst/>
          </a:prstGeom>
        </p:spPr>
      </p:pic>
      <p:pic>
        <p:nvPicPr>
          <p:cNvPr id="2" name="Picture 1">
            <a:extLst>
              <a:ext uri="{FF2B5EF4-FFF2-40B4-BE49-F238E27FC236}">
                <a16:creationId xmlns:a16="http://schemas.microsoft.com/office/drawing/2014/main" id="{3F8E817D-EA6F-0543-B279-BD7E31836B8E}"/>
              </a:ext>
            </a:extLst>
          </p:cNvPr>
          <p:cNvPicPr>
            <a:picLocks noChangeAspect="1"/>
          </p:cNvPicPr>
          <p:nvPr/>
        </p:nvPicPr>
        <p:blipFill>
          <a:blip r:embed="rId5"/>
          <a:stretch>
            <a:fillRect/>
          </a:stretch>
        </p:blipFill>
        <p:spPr>
          <a:xfrm>
            <a:off x="5513188" y="1520005"/>
            <a:ext cx="1668991" cy="2025178"/>
          </a:xfrm>
          <a:prstGeom prst="rect">
            <a:avLst/>
          </a:prstGeom>
        </p:spPr>
      </p:pic>
      <p:pic>
        <p:nvPicPr>
          <p:cNvPr id="4" name="Picture 3">
            <a:extLst>
              <a:ext uri="{FF2B5EF4-FFF2-40B4-BE49-F238E27FC236}">
                <a16:creationId xmlns:a16="http://schemas.microsoft.com/office/drawing/2014/main" id="{EAA50CA5-9FD0-064D-AC1B-79C020709F06}"/>
              </a:ext>
            </a:extLst>
          </p:cNvPr>
          <p:cNvPicPr>
            <a:picLocks noChangeAspect="1"/>
          </p:cNvPicPr>
          <p:nvPr/>
        </p:nvPicPr>
        <p:blipFill>
          <a:blip r:embed="rId6"/>
          <a:stretch>
            <a:fillRect/>
          </a:stretch>
        </p:blipFill>
        <p:spPr>
          <a:xfrm>
            <a:off x="7182179" y="2532594"/>
            <a:ext cx="1650121" cy="2047740"/>
          </a:xfrm>
          <a:prstGeom prst="rect">
            <a:avLst/>
          </a:prstGeom>
        </p:spPr>
      </p:pic>
    </p:spTree>
    <p:extLst>
      <p:ext uri="{BB962C8B-B14F-4D97-AF65-F5344CB8AC3E}">
        <p14:creationId xmlns:p14="http://schemas.microsoft.com/office/powerpoint/2010/main" val="24825271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We are in the Universe,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80915" y="493518"/>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can all be accessed through Web Browsers</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a:p>
        </p:txBody>
      </p:sp>
      <p:pic>
        <p:nvPicPr>
          <p:cNvPr id="11" name="Picture 10">
            <a:extLst>
              <a:ext uri="{FF2B5EF4-FFF2-40B4-BE49-F238E27FC236}">
                <a16:creationId xmlns:a16="http://schemas.microsoft.com/office/drawing/2014/main" id="{AB917D94-44F6-164A-A76F-38052332F46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73787" y="486483"/>
            <a:ext cx="1671836" cy="1000315"/>
          </a:xfrm>
          <a:prstGeom prst="rect">
            <a:avLst/>
          </a:prstGeom>
        </p:spPr>
      </p:pic>
    </p:spTree>
    <p:extLst>
      <p:ext uri="{BB962C8B-B14F-4D97-AF65-F5344CB8AC3E}">
        <p14:creationId xmlns:p14="http://schemas.microsoft.com/office/powerpoint/2010/main" val="1539000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37540" y="1117872"/>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a:t>
            </a:r>
            <a:r>
              <a:rPr lang="en-US" dirty="0" err="1">
                <a:latin typeface="Arial Rounded MT Bold" panose="020F0704030504030204" pitchFamily="34" charset="77"/>
              </a:rPr>
              <a:t>NsM</a:t>
            </a:r>
            <a:r>
              <a:rPr lang="en-US" dirty="0">
                <a:latin typeface="Arial Rounded MT Bold" panose="020F0704030504030204" pitchFamily="34" charset="77"/>
              </a:rPr>
              <a:t>) is the Foundation of Mathematical Reasoning</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0383" y="2725753"/>
            <a:ext cx="3911313" cy="1840618"/>
          </a:xfrm>
          <a:prstGeom prst="rect">
            <a:avLst/>
          </a:prstGeom>
        </p:spPr>
      </p:pic>
    </p:spTree>
    <p:extLst>
      <p:ext uri="{BB962C8B-B14F-4D97-AF65-F5344CB8AC3E}">
        <p14:creationId xmlns:p14="http://schemas.microsoft.com/office/powerpoint/2010/main" val="24027355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Namespace Management operated under </a:t>
            </a:r>
            <a:br>
              <a:rPr lang="en-US" dirty="0"/>
            </a:br>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lgn="ctr">
              <a:defRPr/>
            </a:pPr>
            <a:r>
              <a:rPr lang="en-US" dirty="0">
                <a:cs typeface="+mj-cs"/>
              </a:rPr>
              <a:t>Knowledge Management in </a:t>
            </a:r>
            <a:r>
              <a:rPr lang="en-US" dirty="0" err="1">
                <a:cs typeface="+mj-cs"/>
              </a:rPr>
              <a:t>NsM</a:t>
            </a:r>
            <a:endParaRPr lang="en-US" dirty="0">
              <a:cs typeface="+mj-cs"/>
            </a:endParaRP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1282700"/>
            <a:ext cx="6506766" cy="3403600"/>
          </a:xfrm>
        </p:spPr>
        <p:txBody>
          <a:bodyPr/>
          <a:lstStyle/>
          <a:p>
            <a:pPr>
              <a:spcBef>
                <a:spcPct val="65000"/>
              </a:spcBef>
            </a:pPr>
            <a:r>
              <a:rPr lang="en-US" altLang="en-CN" sz="1400" dirty="0">
                <a:latin typeface="Comic Sans MS" panose="030F0902030302020204" pitchFamily="66" charset="0"/>
                <a:ea typeface="ＭＳ Ｐゴシック" panose="020B0600070205080204" pitchFamily="34" charset="-128"/>
              </a:rPr>
              <a:t>Poincare: Math=art of naming different things with the same name.</a:t>
            </a:r>
          </a:p>
          <a:p>
            <a:pPr>
              <a:lnSpc>
                <a:spcPct val="125000"/>
              </a:lnSpc>
              <a:spcBef>
                <a:spcPct val="65000"/>
              </a:spcBef>
            </a:pPr>
            <a:r>
              <a:rPr lang="en-US" altLang="en-CN" sz="1400" dirty="0">
                <a:latin typeface="Comic Sans MS" panose="030F0902030302020204" pitchFamily="66" charset="0"/>
                <a:ea typeface="ＭＳ Ｐゴシック" panose="020B0600070205080204" pitchFamily="34" charset="-128"/>
              </a:rPr>
              <a:t>With lambda calculus, Namespace can be computable</a:t>
            </a:r>
          </a:p>
          <a:p>
            <a:pPr lvl="1">
              <a:spcBef>
                <a:spcPct val="65000"/>
              </a:spcBef>
            </a:pPr>
            <a:r>
              <a:rPr lang="en-US" altLang="en-CN" sz="1100" dirty="0">
                <a:latin typeface="Comic Sans MS" panose="030F0902030302020204" pitchFamily="66" charset="0"/>
                <a:ea typeface="ＭＳ Ｐゴシック" panose="020B0600070205080204" pitchFamily="34" charset="-128"/>
              </a:rPr>
              <a:t>Very large scale name space can be organized by Machines</a:t>
            </a:r>
          </a:p>
          <a:p>
            <a:pPr lvl="1">
              <a:spcBef>
                <a:spcPct val="65000"/>
              </a:spcBef>
            </a:pPr>
            <a:r>
              <a:rPr lang="en-US" altLang="en-CN" sz="1100" dirty="0">
                <a:latin typeface="Comic Sans MS" panose="030F0902030302020204" pitchFamily="66" charset="0"/>
                <a:ea typeface="ＭＳ Ｐゴシック" panose="020B0600070205080204" pitchFamily="34" charset="-128"/>
              </a:rPr>
              <a:t>Through computing machinery, one may trade storage space with time</a:t>
            </a:r>
          </a:p>
          <a:p>
            <a:pPr>
              <a:spcBef>
                <a:spcPct val="65000"/>
              </a:spcBef>
            </a:pPr>
            <a:r>
              <a:rPr lang="en-US" altLang="en-CN" sz="1400" dirty="0" err="1">
                <a:latin typeface="Comic Sans MS" panose="030F0902030302020204" pitchFamily="66" charset="0"/>
                <a:ea typeface="ＭＳ Ｐゴシック" panose="020B0600070205080204" pitchFamily="34" charset="-128"/>
              </a:rPr>
              <a:t>NsM</a:t>
            </a:r>
            <a:r>
              <a:rPr lang="en-US" altLang="en-CN" sz="1400" dirty="0">
                <a:latin typeface="Comic Sans MS" panose="030F0902030302020204" pitchFamily="66" charset="0"/>
                <a:ea typeface="ＭＳ Ｐゴシック" panose="020B0600070205080204" pitchFamily="34" charset="-128"/>
              </a:rPr>
              <a:t> can bring unprecedented utility to many fields of applications</a:t>
            </a:r>
          </a:p>
          <a:p>
            <a:pPr>
              <a:spcBef>
                <a:spcPct val="65000"/>
              </a:spcBef>
            </a:pPr>
            <a:r>
              <a:rPr lang="en-US" altLang="en-CN" sz="1400" dirty="0">
                <a:latin typeface="Comic Sans MS" panose="030F0902030302020204" pitchFamily="66" charset="0"/>
                <a:ea typeface="ＭＳ Ｐゴシック" panose="020B0600070205080204" pitchFamily="34" charset="-128"/>
              </a:rPr>
              <a:t>A different way to look at computable abstractions</a:t>
            </a:r>
          </a:p>
          <a:p>
            <a:pPr lvl="1">
              <a:spcBef>
                <a:spcPct val="65000"/>
              </a:spcBef>
            </a:pPr>
            <a:r>
              <a:rPr lang="en-US" altLang="en-CN" sz="1100" dirty="0">
                <a:latin typeface="Comic Sans MS" panose="030F0902030302020204" pitchFamily="66" charset="0"/>
                <a:ea typeface="ＭＳ Ｐゴシック" panose="020B0600070205080204" pitchFamily="34" charset="-128"/>
              </a:rPr>
              <a:t>Computational abstractions can be reduced down to </a:t>
            </a:r>
            <a:r>
              <a:rPr lang="en-US" altLang="en-CN" sz="1100" dirty="0" err="1">
                <a:latin typeface="Comic Sans MS" panose="030F0902030302020204" pitchFamily="66" charset="0"/>
                <a:ea typeface="ＭＳ Ｐゴシック" panose="020B0600070205080204" pitchFamily="34" charset="-128"/>
              </a:rPr>
              <a:t>NsM</a:t>
            </a:r>
            <a:endParaRPr lang="en-US" altLang="en-CN" sz="1100" dirty="0">
              <a:latin typeface="Comic Sans MS" panose="030F0902030302020204" pitchFamily="66" charset="0"/>
              <a:ea typeface="ＭＳ Ｐゴシック" panose="020B0600070205080204" pitchFamily="34" charset="-128"/>
            </a:endParaRPr>
          </a:p>
          <a:p>
            <a:pPr lvl="1">
              <a:spcBef>
                <a:spcPct val="65000"/>
              </a:spcBef>
            </a:pPr>
            <a:r>
              <a:rPr lang="en-US" altLang="en-CN" sz="1100" dirty="0">
                <a:latin typeface="Comic Sans MS" panose="030F0902030302020204" pitchFamily="66" charset="0"/>
                <a:ea typeface="ＭＳ Ｐゴシック" panose="020B0600070205080204" pitchFamily="34" charset="-128"/>
              </a:rPr>
              <a:t>Space-time-energy can be unified in the namespace of structured operations</a:t>
            </a:r>
          </a:p>
        </p:txBody>
      </p:sp>
    </p:spTree>
    <p:extLst>
      <p:ext uri="{BB962C8B-B14F-4D97-AF65-F5344CB8AC3E}">
        <p14:creationId xmlns:p14="http://schemas.microsoft.com/office/powerpoint/2010/main" val="1007676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48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0483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0483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048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22E59-C732-6E46-A0BF-812790056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11218"/>
            <a:ext cx="9144000" cy="4388577"/>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7490755" y="971741"/>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3" name="TextBox 2">
            <a:extLst>
              <a:ext uri="{FF2B5EF4-FFF2-40B4-BE49-F238E27FC236}">
                <a16:creationId xmlns:a16="http://schemas.microsoft.com/office/drawing/2014/main" id="{50CA55F5-8828-F449-9A1A-6982591B66AF}"/>
              </a:ext>
            </a:extLst>
          </p:cNvPr>
          <p:cNvSpPr txBox="1"/>
          <p:nvPr/>
        </p:nvSpPr>
        <p:spPr>
          <a:xfrm>
            <a:off x="1332061" y="3660986"/>
            <a:ext cx="6460423" cy="769441"/>
          </a:xfrm>
          <a:prstGeom prst="rect">
            <a:avLst/>
          </a:prstGeom>
          <a:noFill/>
        </p:spPr>
        <p:txBody>
          <a:bodyPr wrap="none" rtlCol="0">
            <a:spAutoFit/>
          </a:bodyPr>
          <a:lstStyle/>
          <a:p>
            <a:r>
              <a:rPr lang="en-US" sz="4400" b="1" dirty="0">
                <a:ln>
                  <a:solidFill>
                    <a:srgbClr val="5A4A1A"/>
                  </a:solidFill>
                </a:ln>
                <a:solidFill>
                  <a:schemeClr val="bg1"/>
                </a:solidFill>
              </a:rPr>
              <a:t>It is all made of Names!</a:t>
            </a:r>
          </a:p>
        </p:txBody>
      </p:sp>
      <p:sp>
        <p:nvSpPr>
          <p:cNvPr id="8" name="TextBox 7">
            <a:extLst>
              <a:ext uri="{FF2B5EF4-FFF2-40B4-BE49-F238E27FC236}">
                <a16:creationId xmlns:a16="http://schemas.microsoft.com/office/drawing/2014/main" id="{7650F25B-2817-D640-B21D-D5F09717284F}"/>
              </a:ext>
            </a:extLst>
          </p:cNvPr>
          <p:cNvSpPr txBox="1"/>
          <p:nvPr/>
        </p:nvSpPr>
        <p:spPr>
          <a:xfrm>
            <a:off x="2943188" y="871919"/>
            <a:ext cx="3257623" cy="769441"/>
          </a:xfrm>
          <a:prstGeom prst="rect">
            <a:avLst/>
          </a:prstGeom>
          <a:noFill/>
        </p:spPr>
        <p:txBody>
          <a:bodyPr wrap="none" rtlCol="0">
            <a:spAutoFit/>
          </a:bodyPr>
          <a:lstStyle/>
          <a:p>
            <a:r>
              <a:rPr lang="en-US" sz="4400" b="1" dirty="0">
                <a:ln>
                  <a:solidFill>
                    <a:srgbClr val="5A4A1A"/>
                  </a:solidFill>
                </a:ln>
                <a:solidFill>
                  <a:schemeClr val="bg1"/>
                </a:solidFill>
              </a:rPr>
              <a:t>Conclusion</a:t>
            </a:r>
          </a:p>
        </p:txBody>
      </p:sp>
      <p:sp>
        <p:nvSpPr>
          <p:cNvPr id="12" name="TextBox 11">
            <a:extLst>
              <a:ext uri="{FF2B5EF4-FFF2-40B4-BE49-F238E27FC236}">
                <a16:creationId xmlns:a16="http://schemas.microsoft.com/office/drawing/2014/main" id="{C649405C-86B3-6F42-B763-691D6D62FACE}"/>
              </a:ext>
            </a:extLst>
          </p:cNvPr>
          <p:cNvSpPr txBox="1"/>
          <p:nvPr/>
        </p:nvSpPr>
        <p:spPr>
          <a:xfrm>
            <a:off x="2160121" y="109049"/>
            <a:ext cx="4823756" cy="307777"/>
          </a:xfrm>
          <a:prstGeom prst="rect">
            <a:avLst/>
          </a:prstGeom>
          <a:noFill/>
        </p:spPr>
        <p:txBody>
          <a:bodyPr wrap="none" rtlCol="0">
            <a:spAutoFit/>
          </a:bodyPr>
          <a:lstStyle/>
          <a:p>
            <a:r>
              <a:rPr lang="en-US" b="1" dirty="0"/>
              <a:t>Lets go back to the birth place of the World Wide Web!</a:t>
            </a:r>
          </a:p>
        </p:txBody>
      </p:sp>
    </p:spTree>
    <p:extLst>
      <p:ext uri="{BB962C8B-B14F-4D97-AF65-F5344CB8AC3E}">
        <p14:creationId xmlns:p14="http://schemas.microsoft.com/office/powerpoint/2010/main" val="9495456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 2021</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spTree>
    <p:extLst>
      <p:ext uri="{BB962C8B-B14F-4D97-AF65-F5344CB8AC3E}">
        <p14:creationId xmlns:p14="http://schemas.microsoft.com/office/powerpoint/2010/main" val="28898855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Metaphors make up the Foundation of Cognition</a:t>
            </a:r>
            <a:endParaRPr dirty="0">
              <a:solidFill>
                <a:schemeClr val="tx1"/>
              </a:solidFill>
            </a:endParaRPr>
          </a:p>
        </p:txBody>
      </p:sp>
      <p:sp>
        <p:nvSpPr>
          <p:cNvPr id="3" name="TextBox 2">
            <a:extLst>
              <a:ext uri="{FF2B5EF4-FFF2-40B4-BE49-F238E27FC236}">
                <a16:creationId xmlns:a16="http://schemas.microsoft.com/office/drawing/2014/main" id="{068849CE-C06A-4C44-9168-1CB0D50EA533}"/>
              </a:ext>
            </a:extLst>
          </p:cNvPr>
          <p:cNvSpPr txBox="1"/>
          <p:nvPr/>
        </p:nvSpPr>
        <p:spPr>
          <a:xfrm>
            <a:off x="3311078" y="4698475"/>
            <a:ext cx="2521844" cy="307777"/>
          </a:xfrm>
          <a:prstGeom prst="rect">
            <a:avLst/>
          </a:prstGeom>
          <a:noFill/>
        </p:spPr>
        <p:txBody>
          <a:bodyPr wrap="none" rtlCol="0">
            <a:spAutoFit/>
          </a:bodyPr>
          <a:lstStyle/>
          <a:p>
            <a:r>
              <a:rPr lang="en-US" dirty="0">
                <a:hlinkClick r:id="rId3"/>
              </a:rPr>
              <a:t>https://youtu.be/n8m7lFQ3njk</a:t>
            </a:r>
            <a:endParaRPr lang="en-TW" dirty="0"/>
          </a:p>
        </p:txBody>
      </p:sp>
      <p:pic>
        <p:nvPicPr>
          <p:cNvPr id="5" name="Picture 4">
            <a:hlinkClick r:id="rId4"/>
            <a:extLst>
              <a:ext uri="{FF2B5EF4-FFF2-40B4-BE49-F238E27FC236}">
                <a16:creationId xmlns:a16="http://schemas.microsoft.com/office/drawing/2014/main" id="{889A2965-EA1B-F248-AB58-5E13202F1DDE}"/>
              </a:ext>
            </a:extLst>
          </p:cNvPr>
          <p:cNvPicPr>
            <a:picLocks noChangeAspect="1"/>
          </p:cNvPicPr>
          <p:nvPr/>
        </p:nvPicPr>
        <p:blipFill>
          <a:blip r:embed="rId5"/>
          <a:stretch>
            <a:fillRect/>
          </a:stretch>
        </p:blipFill>
        <p:spPr>
          <a:xfrm>
            <a:off x="4764321" y="1017725"/>
            <a:ext cx="4001380" cy="3438686"/>
          </a:xfrm>
          <a:prstGeom prst="rect">
            <a:avLst/>
          </a:prstGeom>
        </p:spPr>
      </p:pic>
      <p:pic>
        <p:nvPicPr>
          <p:cNvPr id="6" name="Picture 5">
            <a:hlinkClick r:id="rId6"/>
            <a:extLst>
              <a:ext uri="{FF2B5EF4-FFF2-40B4-BE49-F238E27FC236}">
                <a16:creationId xmlns:a16="http://schemas.microsoft.com/office/drawing/2014/main" id="{6F4E48F4-15CA-FA46-971D-03C20B9D3D47}"/>
              </a:ext>
            </a:extLst>
          </p:cNvPr>
          <p:cNvPicPr>
            <a:picLocks noChangeAspect="1"/>
          </p:cNvPicPr>
          <p:nvPr/>
        </p:nvPicPr>
        <p:blipFill>
          <a:blip r:embed="rId7"/>
          <a:stretch>
            <a:fillRect/>
          </a:stretch>
        </p:blipFill>
        <p:spPr>
          <a:xfrm>
            <a:off x="378298" y="1017725"/>
            <a:ext cx="4186227" cy="3438686"/>
          </a:xfrm>
          <a:prstGeom prst="rect">
            <a:avLst/>
          </a:prstGeom>
        </p:spPr>
      </p:pic>
      <p:pic>
        <p:nvPicPr>
          <p:cNvPr id="8" name="Picture 7">
            <a:extLst>
              <a:ext uri="{FF2B5EF4-FFF2-40B4-BE49-F238E27FC236}">
                <a16:creationId xmlns:a16="http://schemas.microsoft.com/office/drawing/2014/main" id="{0528604E-B60E-6E46-84F1-8F3ED81A05B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78502" y="859640"/>
            <a:ext cx="998086" cy="1461570"/>
          </a:xfrm>
          <a:prstGeom prst="rect">
            <a:avLst/>
          </a:prstGeom>
        </p:spPr>
      </p:pic>
    </p:spTree>
    <p:extLst>
      <p:ext uri="{BB962C8B-B14F-4D97-AF65-F5344CB8AC3E}">
        <p14:creationId xmlns:p14="http://schemas.microsoft.com/office/powerpoint/2010/main" val="23601335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Learnability Hypothesis by Leslie Valiant</a:t>
            </a:r>
            <a:endParaRPr dirty="0">
              <a:solidFill>
                <a:schemeClr val="tx1"/>
              </a:solidFill>
            </a:endParaRPr>
          </a:p>
        </p:txBody>
      </p:sp>
      <p:sp>
        <p:nvSpPr>
          <p:cNvPr id="7" name="Google Shape;61;p14">
            <a:extLst>
              <a:ext uri="{FF2B5EF4-FFF2-40B4-BE49-F238E27FC236}">
                <a16:creationId xmlns:a16="http://schemas.microsoft.com/office/drawing/2014/main" id="{DDE9B708-5642-BE4A-B122-FBBF27D76F35}"/>
              </a:ext>
            </a:extLst>
          </p:cNvPr>
          <p:cNvSpPr txBox="1">
            <a:spLocks/>
          </p:cNvSpPr>
          <p:nvPr/>
        </p:nvSpPr>
        <p:spPr>
          <a:xfrm>
            <a:off x="4494507" y="1193368"/>
            <a:ext cx="4238787" cy="33398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buSzPts val="1800"/>
              <a:buFont typeface="+mj-lt"/>
              <a:buAutoNum type="alphaUcPeriod"/>
            </a:pPr>
            <a:r>
              <a:rPr lang="en-US" sz="1800" dirty="0"/>
              <a:t>The machines can provably learn whole classes of concepts. Furthermore these classes can be characterized.</a:t>
            </a:r>
          </a:p>
          <a:p>
            <a:pPr marL="457200" indent="-342900">
              <a:buSzPts val="1800"/>
              <a:buFont typeface="+mj-lt"/>
              <a:buAutoNum type="alphaUcPeriod"/>
            </a:pPr>
            <a:r>
              <a:rPr lang="en-US" sz="1800" dirty="0"/>
              <a:t>The classes of concepts are appropriate and nontrivial for general purpose knowledge, </a:t>
            </a:r>
          </a:p>
          <a:p>
            <a:pPr marL="457200" indent="-342900">
              <a:buSzPts val="1800"/>
              <a:buFont typeface="+mj-lt"/>
              <a:buAutoNum type="alphaUcPeriod"/>
            </a:pPr>
            <a:r>
              <a:rPr lang="en-US" sz="1800" dirty="0"/>
              <a:t>The computational process by which the machines deduce the desired programs requires a feasible (i.e. polynomial) number of steps.</a:t>
            </a:r>
          </a:p>
        </p:txBody>
      </p:sp>
      <p:pic>
        <p:nvPicPr>
          <p:cNvPr id="9" name="Picture 8">
            <a:hlinkClick r:id="rId3"/>
            <a:extLst>
              <a:ext uri="{FF2B5EF4-FFF2-40B4-BE49-F238E27FC236}">
                <a16:creationId xmlns:a16="http://schemas.microsoft.com/office/drawing/2014/main" id="{1BC70590-B596-FA42-AB6C-F8838691AA54}"/>
              </a:ext>
            </a:extLst>
          </p:cNvPr>
          <p:cNvPicPr>
            <a:picLocks noChangeAspect="1"/>
          </p:cNvPicPr>
          <p:nvPr/>
        </p:nvPicPr>
        <p:blipFill>
          <a:blip r:embed="rId4"/>
          <a:stretch>
            <a:fillRect/>
          </a:stretch>
        </p:blipFill>
        <p:spPr>
          <a:xfrm>
            <a:off x="2127136" y="1176075"/>
            <a:ext cx="1041400" cy="1638300"/>
          </a:xfrm>
          <a:prstGeom prst="rect">
            <a:avLst/>
          </a:prstGeom>
        </p:spPr>
      </p:pic>
      <p:sp>
        <p:nvSpPr>
          <p:cNvPr id="10" name="TextBox 9">
            <a:extLst>
              <a:ext uri="{FF2B5EF4-FFF2-40B4-BE49-F238E27FC236}">
                <a16:creationId xmlns:a16="http://schemas.microsoft.com/office/drawing/2014/main" id="{EEA077DA-1454-324C-B40F-2F0826727A77}"/>
              </a:ext>
            </a:extLst>
          </p:cNvPr>
          <p:cNvSpPr txBox="1"/>
          <p:nvPr/>
        </p:nvSpPr>
        <p:spPr>
          <a:xfrm>
            <a:off x="1782305" y="2869772"/>
            <a:ext cx="1814920" cy="523220"/>
          </a:xfrm>
          <a:prstGeom prst="rect">
            <a:avLst/>
          </a:prstGeom>
          <a:noFill/>
        </p:spPr>
        <p:txBody>
          <a:bodyPr wrap="none" rtlCol="0">
            <a:spAutoFit/>
          </a:bodyPr>
          <a:lstStyle/>
          <a:p>
            <a:r>
              <a:rPr lang="en-US" dirty="0">
                <a:hlinkClick r:id="rId5"/>
              </a:rPr>
              <a:t>Turing Award</a:t>
            </a:r>
            <a:r>
              <a:rPr lang="en-US" dirty="0"/>
              <a:t> (2010)</a:t>
            </a:r>
          </a:p>
          <a:p>
            <a:endParaRPr lang="en-TW" dirty="0"/>
          </a:p>
        </p:txBody>
      </p:sp>
      <p:grpSp>
        <p:nvGrpSpPr>
          <p:cNvPr id="12" name="Group 11">
            <a:extLst>
              <a:ext uri="{FF2B5EF4-FFF2-40B4-BE49-F238E27FC236}">
                <a16:creationId xmlns:a16="http://schemas.microsoft.com/office/drawing/2014/main" id="{C82995ED-22A3-084C-BC8F-7E58CAE91122}"/>
              </a:ext>
            </a:extLst>
          </p:cNvPr>
          <p:cNvGrpSpPr/>
          <p:nvPr/>
        </p:nvGrpSpPr>
        <p:grpSpPr>
          <a:xfrm>
            <a:off x="723672" y="3392992"/>
            <a:ext cx="3848328" cy="1448133"/>
            <a:chOff x="723672" y="3161299"/>
            <a:chExt cx="3848328" cy="1448133"/>
          </a:xfrm>
        </p:grpSpPr>
        <p:pic>
          <p:nvPicPr>
            <p:cNvPr id="2" name="Picture 1">
              <a:extLst>
                <a:ext uri="{FF2B5EF4-FFF2-40B4-BE49-F238E27FC236}">
                  <a16:creationId xmlns:a16="http://schemas.microsoft.com/office/drawing/2014/main" id="{9F4DB124-F2FE-874E-B592-0E49D6E0FB6F}"/>
                </a:ext>
              </a:extLst>
            </p:cNvPr>
            <p:cNvPicPr>
              <a:picLocks noChangeAspect="1"/>
            </p:cNvPicPr>
            <p:nvPr/>
          </p:nvPicPr>
          <p:blipFill>
            <a:blip r:embed="rId6"/>
            <a:stretch>
              <a:fillRect/>
            </a:stretch>
          </p:blipFill>
          <p:spPr>
            <a:xfrm>
              <a:off x="723672" y="3161299"/>
              <a:ext cx="3848328" cy="1427351"/>
            </a:xfrm>
            <a:prstGeom prst="rect">
              <a:avLst/>
            </a:prstGeom>
          </p:spPr>
        </p:pic>
        <p:sp>
          <p:nvSpPr>
            <p:cNvPr id="11" name="TextBox 10">
              <a:extLst>
                <a:ext uri="{FF2B5EF4-FFF2-40B4-BE49-F238E27FC236}">
                  <a16:creationId xmlns:a16="http://schemas.microsoft.com/office/drawing/2014/main" id="{511DB4D8-FD54-A44C-A62F-2797468FB50A}"/>
                </a:ext>
              </a:extLst>
            </p:cNvPr>
            <p:cNvSpPr txBox="1"/>
            <p:nvPr/>
          </p:nvSpPr>
          <p:spPr>
            <a:xfrm>
              <a:off x="1356102" y="4424766"/>
              <a:ext cx="2720617" cy="184666"/>
            </a:xfrm>
            <a:prstGeom prst="rect">
              <a:avLst/>
            </a:prstGeom>
            <a:noFill/>
          </p:spPr>
          <p:txBody>
            <a:bodyPr wrap="none" rtlCol="0">
              <a:spAutoFit/>
            </a:bodyPr>
            <a:lstStyle/>
            <a:p>
              <a:r>
                <a:rPr lang="en-US" sz="600" i="1" dirty="0"/>
                <a:t>Communications of the ACM</a:t>
              </a:r>
              <a:r>
                <a:rPr lang="en-US" sz="600" dirty="0"/>
                <a:t>. </a:t>
              </a:r>
              <a:r>
                <a:rPr lang="en-US" sz="600" b="1" dirty="0"/>
                <a:t>27</a:t>
              </a:r>
              <a:r>
                <a:rPr lang="en-US" sz="600" dirty="0"/>
                <a:t> (11): 1134–1142. </a:t>
              </a:r>
              <a:r>
                <a:rPr lang="en-US" sz="600" dirty="0">
                  <a:hlinkClick r:id="rId7" tooltip="Doi (identifier)"/>
                </a:rPr>
                <a:t>doi</a:t>
              </a:r>
              <a:r>
                <a:rPr lang="en-US" sz="600" dirty="0"/>
                <a:t>:</a:t>
              </a:r>
              <a:r>
                <a:rPr lang="en-US" sz="600" dirty="0">
                  <a:hlinkClick r:id="rId8"/>
                </a:rPr>
                <a:t>10.1145/1968.1972</a:t>
              </a:r>
              <a:endParaRPr lang="en-TW" sz="600" dirty="0"/>
            </a:p>
          </p:txBody>
        </p:sp>
      </p:grpSp>
      <p:pic>
        <p:nvPicPr>
          <p:cNvPr id="13" name="Picture 12">
            <a:extLst>
              <a:ext uri="{FF2B5EF4-FFF2-40B4-BE49-F238E27FC236}">
                <a16:creationId xmlns:a16="http://schemas.microsoft.com/office/drawing/2014/main" id="{8119F0B5-DC1E-2E47-B054-A5996E8242C7}"/>
              </a:ext>
            </a:extLst>
          </p:cNvPr>
          <p:cNvPicPr>
            <a:picLocks noChangeAspect="1"/>
          </p:cNvPicPr>
          <p:nvPr/>
        </p:nvPicPr>
        <p:blipFill>
          <a:blip r:embed="rId9"/>
          <a:stretch>
            <a:fillRect/>
          </a:stretch>
        </p:blipFill>
        <p:spPr>
          <a:xfrm>
            <a:off x="280066" y="1896827"/>
            <a:ext cx="1209913" cy="1835096"/>
          </a:xfrm>
          <a:prstGeom prst="rect">
            <a:avLst/>
          </a:prstGeom>
        </p:spPr>
      </p:pic>
    </p:spTree>
    <p:extLst>
      <p:ext uri="{BB962C8B-B14F-4D97-AF65-F5344CB8AC3E}">
        <p14:creationId xmlns:p14="http://schemas.microsoft.com/office/powerpoint/2010/main" val="36816484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365143582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a:p>
        </p:txBody>
      </p:sp>
    </p:spTree>
    <p:extLst>
      <p:ext uri="{BB962C8B-B14F-4D97-AF65-F5344CB8AC3E}">
        <p14:creationId xmlns:p14="http://schemas.microsoft.com/office/powerpoint/2010/main" val="374024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Thinking in Math = Acting in Namespaces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1744148" y="2238426"/>
            <a:ext cx="5655715" cy="307777"/>
          </a:xfrm>
          <a:prstGeom prst="rect">
            <a:avLst/>
          </a:prstGeom>
          <a:noFill/>
        </p:spPr>
        <p:txBody>
          <a:bodyPr wrap="none" rtlCol="0">
            <a:spAutoFit/>
          </a:bodyPr>
          <a:lstStyle/>
          <a:p>
            <a:pPr algn="ctr"/>
            <a:r>
              <a:rPr lang="en-TW" dirty="0"/>
              <a:t>Bertrand Russell’s Principles of Mathematics on “</a:t>
            </a:r>
            <a:r>
              <a:rPr lang="en-TW" b="1" i="1" dirty="0"/>
              <a:t>Doctrine of Types</a:t>
            </a:r>
            <a:r>
              <a:rPr lang="en-TW" dirty="0"/>
              <a:t>”</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1615923"/>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sp>
        <p:nvSpPr>
          <p:cNvPr id="3" name="TextBox 2">
            <a:extLst>
              <a:ext uri="{FF2B5EF4-FFF2-40B4-BE49-F238E27FC236}">
                <a16:creationId xmlns:a16="http://schemas.microsoft.com/office/drawing/2014/main" id="{6D63FA0E-877B-5A4E-8819-BFE4CE5BB145}"/>
              </a:ext>
            </a:extLst>
          </p:cNvPr>
          <p:cNvSpPr txBox="1"/>
          <p:nvPr/>
        </p:nvSpPr>
        <p:spPr>
          <a:xfrm>
            <a:off x="363153" y="2860929"/>
            <a:ext cx="8417690" cy="861774"/>
          </a:xfrm>
          <a:prstGeom prst="rect">
            <a:avLst/>
          </a:prstGeom>
          <a:noFill/>
        </p:spPr>
        <p:txBody>
          <a:bodyPr wrap="none" rtlCol="0">
            <a:spAutoFit/>
          </a:bodyPr>
          <a:lstStyle/>
          <a:p>
            <a:pPr algn="ctr"/>
            <a:r>
              <a:rPr lang="en-TW" dirty="0"/>
              <a:t>The way to write and organize names becomes the essence.</a:t>
            </a:r>
          </a:p>
          <a:p>
            <a:pPr algn="ctr"/>
            <a:r>
              <a:rPr lang="en-TW" sz="3600" dirty="0"/>
              <a:t>What methods and tools can be helpful?</a:t>
            </a:r>
          </a:p>
        </p:txBody>
      </p:sp>
    </p:spTree>
    <p:extLst>
      <p:ext uri="{BB962C8B-B14F-4D97-AF65-F5344CB8AC3E}">
        <p14:creationId xmlns:p14="http://schemas.microsoft.com/office/powerpoint/2010/main" val="15553986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141</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9496078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“Modern” Cognitive Science</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3921240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What</a:t>
            </a:r>
            <a:r>
              <a:rPr lang="zh-CN" altLang="en-US" dirty="0"/>
              <a:t> </a:t>
            </a:r>
            <a:r>
              <a:rPr lang="en-US" altLang="zh-CN" dirty="0"/>
              <a:t>are the formal foundations?</a:t>
            </a:r>
            <a:br>
              <a:rPr lang="en-TW" dirty="0"/>
            </a:br>
            <a:br>
              <a:rPr lang="en-TW" dirty="0"/>
            </a:br>
            <a:endParaRPr lang="en-TW" dirty="0">
              <a:solidFill>
                <a:schemeClr val="accent3">
                  <a:lumMod val="40000"/>
                  <a:lumOff val="60000"/>
                </a:schemeClr>
              </a:solidFill>
            </a:endParaRPr>
          </a:p>
        </p:txBody>
      </p:sp>
      <p:sp>
        <p:nvSpPr>
          <p:cNvPr id="25" name="Text Placeholder 2">
            <a:extLst>
              <a:ext uri="{FF2B5EF4-FFF2-40B4-BE49-F238E27FC236}">
                <a16:creationId xmlns:a16="http://schemas.microsoft.com/office/drawing/2014/main" id="{CE6B381E-9A40-194E-B577-CA3720A8C886}"/>
              </a:ext>
            </a:extLst>
          </p:cNvPr>
          <p:cNvSpPr>
            <a:spLocks noGrp="1"/>
          </p:cNvSpPr>
          <p:nvPr>
            <p:ph type="body" idx="1"/>
          </p:nvPr>
        </p:nvSpPr>
        <p:spPr>
          <a:xfrm>
            <a:off x="311700" y="1152475"/>
            <a:ext cx="8520600" cy="3416400"/>
          </a:xfrm>
        </p:spPr>
        <p:txBody>
          <a:bodyPr/>
          <a:lstStyle/>
          <a:p>
            <a:r>
              <a:rPr lang="en-TW" dirty="0"/>
              <a:t>Formalized Languages, “Universal, Abstract Grammars”</a:t>
            </a:r>
          </a:p>
          <a:p>
            <a:pPr lvl="1"/>
            <a:r>
              <a:rPr lang="en-TW" dirty="0"/>
              <a:t>Fundamental Theorems of Arithmetic, Algebra, and Calculus</a:t>
            </a:r>
          </a:p>
          <a:p>
            <a:pPr lvl="1"/>
            <a:r>
              <a:rPr lang="en-TW" dirty="0"/>
              <a:t>The notion of Equivalence: As defined by Voevodsky’s Univalent Foundation</a:t>
            </a:r>
          </a:p>
          <a:p>
            <a:pPr lvl="1"/>
            <a:r>
              <a:rPr lang="en-TW" dirty="0"/>
              <a:t>Category Theory Foundation: Universal Properties and Homotopy Type Theory</a:t>
            </a:r>
          </a:p>
          <a:p>
            <a:r>
              <a:rPr lang="en-TW" dirty="0"/>
              <a:t>Intuitive Nomenclatures</a:t>
            </a:r>
          </a:p>
          <a:p>
            <a:pPr lvl="1"/>
            <a:r>
              <a:rPr lang="en-TW" dirty="0"/>
              <a:t>We understand the world by assigning proper names in convenient formats (Logic Model)</a:t>
            </a:r>
          </a:p>
          <a:p>
            <a:pPr lvl="1"/>
            <a:r>
              <a:rPr lang="en-TW" dirty="0"/>
              <a:t>Application-specific controlling, computing, and communicating mechanisms (Cybernetics)</a:t>
            </a:r>
          </a:p>
          <a:p>
            <a:pPr lvl="1"/>
            <a:endParaRPr lang="en-TW" dirty="0"/>
          </a:p>
        </p:txBody>
      </p:sp>
    </p:spTree>
    <p:extLst>
      <p:ext uri="{BB962C8B-B14F-4D97-AF65-F5344CB8AC3E}">
        <p14:creationId xmlns:p14="http://schemas.microsoft.com/office/powerpoint/2010/main" val="21359576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148</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lgn="ctr">
              <a:defRPr/>
            </a:pPr>
            <a:r>
              <a:rPr lang="en-US" dirty="0">
                <a:cs typeface="+mj-cs"/>
              </a:rPr>
              <a:t>The Miracle of Math in Natural Science</a:t>
            </a: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1282699"/>
            <a:ext cx="6506766" cy="3212299"/>
          </a:xfrm>
        </p:spPr>
        <p:txBody>
          <a:bodyPr/>
          <a:lstStyle/>
          <a:p>
            <a:pPr>
              <a:spcBef>
                <a:spcPct val="65000"/>
              </a:spcBef>
            </a:pPr>
            <a:r>
              <a:rPr lang="en-US" sz="1400" dirty="0"/>
              <a:t>"</a:t>
            </a:r>
            <a:r>
              <a:rPr lang="en-US" sz="1400" b="1" dirty="0"/>
              <a:t>The Unreasonable Effectiveness of Mathematics in the Natural Sciences</a:t>
            </a:r>
            <a:r>
              <a:rPr lang="en-US" sz="1400" dirty="0"/>
              <a:t>" is the title of an article published in 1960 by the </a:t>
            </a:r>
            <a:r>
              <a:rPr lang="en-US" sz="1400" dirty="0">
                <a:hlinkClick r:id="rId3" tooltip="Physicist"/>
              </a:rPr>
              <a:t>physicist</a:t>
            </a:r>
            <a:r>
              <a:rPr lang="en-US" sz="1400" dirty="0"/>
              <a:t> </a:t>
            </a:r>
            <a:r>
              <a:rPr lang="en-US" sz="1400" dirty="0">
                <a:hlinkClick r:id="rId4" tooltip="Eugene Wigner"/>
              </a:rPr>
              <a:t>Eugene Wigner</a:t>
            </a:r>
            <a:r>
              <a:rPr lang="en-US" sz="1400" dirty="0"/>
              <a:t>.</a:t>
            </a:r>
            <a:r>
              <a:rPr lang="en-US" sz="1400" baseline="30000" dirty="0">
                <a:hlinkClick r:id="rId5"/>
              </a:rPr>
              <a:t>[1]</a:t>
            </a:r>
            <a:r>
              <a:rPr lang="en-US" sz="1400" dirty="0"/>
              <a:t> </a:t>
            </a:r>
          </a:p>
          <a:p>
            <a:pPr marL="114300" indent="0">
              <a:spcBef>
                <a:spcPct val="65000"/>
              </a:spcBef>
              <a:buNone/>
            </a:pPr>
            <a:endParaRPr lang="en-US" sz="1400" dirty="0"/>
          </a:p>
          <a:p>
            <a:pPr>
              <a:spcBef>
                <a:spcPct val="65000"/>
              </a:spcBef>
            </a:pPr>
            <a:r>
              <a:rPr lang="en-US" sz="1400" b="1" dirty="0"/>
              <a:t>It is all about Name Space Management</a:t>
            </a:r>
          </a:p>
          <a:p>
            <a:pPr lvl="1">
              <a:spcBef>
                <a:spcPct val="65000"/>
              </a:spcBef>
            </a:pPr>
            <a:r>
              <a:rPr lang="en-US" sz="1000" b="1" dirty="0"/>
              <a:t>Namespace can be compressed</a:t>
            </a:r>
          </a:p>
          <a:p>
            <a:pPr lvl="1">
              <a:spcBef>
                <a:spcPct val="65000"/>
              </a:spcBef>
            </a:pPr>
            <a:r>
              <a:rPr lang="en-US" sz="1000" b="1" dirty="0"/>
              <a:t>It allows effective representation of both spacetime structures</a:t>
            </a:r>
          </a:p>
        </p:txBody>
      </p:sp>
      <p:sp>
        <p:nvSpPr>
          <p:cNvPr id="2" name="TextBox 1">
            <a:extLst>
              <a:ext uri="{FF2B5EF4-FFF2-40B4-BE49-F238E27FC236}">
                <a16:creationId xmlns:a16="http://schemas.microsoft.com/office/drawing/2014/main" id="{D09B31E0-3573-4F4D-9371-2975E5315DE1}"/>
              </a:ext>
            </a:extLst>
          </p:cNvPr>
          <p:cNvSpPr txBox="1"/>
          <p:nvPr/>
        </p:nvSpPr>
        <p:spPr>
          <a:xfrm>
            <a:off x="2464067" y="2301664"/>
            <a:ext cx="5538696" cy="253916"/>
          </a:xfrm>
          <a:prstGeom prst="rect">
            <a:avLst/>
          </a:prstGeom>
          <a:noFill/>
        </p:spPr>
        <p:txBody>
          <a:bodyPr wrap="none" rtlCol="0">
            <a:spAutoFit/>
          </a:bodyPr>
          <a:lstStyle/>
          <a:p>
            <a:r>
              <a:rPr lang="en-TW" sz="1050" dirty="0"/>
              <a:t>Link to the original text: </a:t>
            </a:r>
            <a:r>
              <a:rPr lang="en-US" sz="1050" dirty="0">
                <a:hlinkClick r:id="rId6"/>
              </a:rPr>
              <a:t>http://</a:t>
            </a:r>
            <a:r>
              <a:rPr lang="en-US" sz="1050" dirty="0" err="1">
                <a:hlinkClick r:id="rId6"/>
              </a:rPr>
              <a:t>www.dartmouth.edu</a:t>
            </a:r>
            <a:r>
              <a:rPr lang="en-US" sz="1050" dirty="0">
                <a:hlinkClick r:id="rId6"/>
              </a:rPr>
              <a:t>/~</a:t>
            </a:r>
            <a:r>
              <a:rPr lang="en-US" sz="1050" dirty="0" err="1">
                <a:hlinkClick r:id="rId6"/>
              </a:rPr>
              <a:t>matc</a:t>
            </a:r>
            <a:r>
              <a:rPr lang="en-US" sz="1050" dirty="0">
                <a:hlinkClick r:id="rId6"/>
              </a:rPr>
              <a:t>/</a:t>
            </a:r>
            <a:r>
              <a:rPr lang="en-US" sz="1050" dirty="0" err="1">
                <a:hlinkClick r:id="rId6"/>
              </a:rPr>
              <a:t>MathDrama</a:t>
            </a:r>
            <a:r>
              <a:rPr lang="en-US" sz="1050" dirty="0">
                <a:hlinkClick r:id="rId6"/>
              </a:rPr>
              <a:t>/reading/</a:t>
            </a:r>
            <a:r>
              <a:rPr lang="en-US" sz="1050" dirty="0" err="1">
                <a:hlinkClick r:id="rId6"/>
              </a:rPr>
              <a:t>Wigner.html</a:t>
            </a:r>
            <a:endParaRPr lang="en-TW" sz="1050" dirty="0"/>
          </a:p>
        </p:txBody>
      </p:sp>
      <p:pic>
        <p:nvPicPr>
          <p:cNvPr id="1026" name="Picture 2">
            <a:hlinkClick r:id="rId4"/>
            <a:extLst>
              <a:ext uri="{FF2B5EF4-FFF2-40B4-BE49-F238E27FC236}">
                <a16:creationId xmlns:a16="http://schemas.microsoft.com/office/drawing/2014/main" id="{F4EA10D0-9581-574C-8DE6-A039B2EEF97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37481" y="2571750"/>
            <a:ext cx="1626585" cy="229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1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151</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152</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153</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154</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710" y="246827"/>
            <a:ext cx="594265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makes a </a:t>
            </a:r>
            <a:r>
              <a:rPr lang="en-US" sz="3600" b="1" i="1" dirty="0">
                <a:solidFill>
                  <a:schemeClr val="tx1"/>
                </a:solidFill>
                <a:latin typeface="Calibri"/>
              </a:rPr>
              <a:t>Sound</a:t>
            </a:r>
            <a:r>
              <a:rPr lang="en-US" sz="3600" dirty="0">
                <a:solidFill>
                  <a:schemeClr val="tx1"/>
                </a:solidFill>
                <a:latin typeface="Calibri"/>
              </a:rPr>
              <a:t>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F38FFB1E-5003-1241-9B82-832523BF1667}" type="slidenum">
              <a:rPr lang="en-US" smtClean="0"/>
              <a:pPr/>
              <a:t>155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
        <p:nvSpPr>
          <p:cNvPr id="4" name="TextBox 3">
            <a:extLst>
              <a:ext uri="{FF2B5EF4-FFF2-40B4-BE49-F238E27FC236}">
                <a16:creationId xmlns:a16="http://schemas.microsoft.com/office/drawing/2014/main" id="{EBD3BF2F-BB56-0D48-82AC-4B8C14F26402}"/>
              </a:ext>
            </a:extLst>
          </p:cNvPr>
          <p:cNvSpPr txBox="1"/>
          <p:nvPr/>
        </p:nvSpPr>
        <p:spPr>
          <a:xfrm>
            <a:off x="429013" y="4609145"/>
            <a:ext cx="5984331" cy="307777"/>
          </a:xfrm>
          <a:prstGeom prst="rect">
            <a:avLst/>
          </a:prstGeom>
          <a:noFill/>
        </p:spPr>
        <p:txBody>
          <a:bodyPr wrap="none" rtlCol="0">
            <a:spAutoFit/>
          </a:bodyPr>
          <a:lstStyle/>
          <a:p>
            <a:r>
              <a:rPr lang="en-TW" dirty="0"/>
              <a:t>Henri Poincare is main figure in modern topology and physics in general. </a:t>
            </a:r>
          </a:p>
        </p:txBody>
      </p:sp>
    </p:spTree>
    <p:extLst>
      <p:ext uri="{BB962C8B-B14F-4D97-AF65-F5344CB8AC3E}">
        <p14:creationId xmlns:p14="http://schemas.microsoft.com/office/powerpoint/2010/main" val="61878188"/>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F38FFB1E-5003-1241-9B82-832523BF1667}" type="slidenum">
              <a:rPr lang="en-US" smtClean="0"/>
              <a:pPr/>
              <a:t>156</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3515131097"/>
      </p:ext>
    </p:extLst>
  </p:cSld>
  <p:clrMapOvr>
    <a:masterClrMapping/>
  </p:clrMapOvr>
  <p:transition spd="slow">
    <p:wip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157</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9082586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Incompleteness Theorem: Limits of Math/Logic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158</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1A21515-AAFD-F544-B5E6-02C4D63D47E3}"/>
              </a:ext>
            </a:extLst>
          </p:cNvPr>
          <p:cNvPicPr>
            <a:picLocks noChangeAspect="1"/>
          </p:cNvPicPr>
          <p:nvPr/>
        </p:nvPicPr>
        <p:blipFill>
          <a:blip r:embed="rId3"/>
          <a:stretch>
            <a:fillRect/>
          </a:stretch>
        </p:blipFill>
        <p:spPr>
          <a:xfrm>
            <a:off x="3452247" y="1017725"/>
            <a:ext cx="4688237" cy="3784824"/>
          </a:xfrm>
          <a:prstGeom prst="rect">
            <a:avLst/>
          </a:prstGeom>
        </p:spPr>
      </p:pic>
      <p:sp>
        <p:nvSpPr>
          <p:cNvPr id="6" name="TextBox 5">
            <a:extLst>
              <a:ext uri="{FF2B5EF4-FFF2-40B4-BE49-F238E27FC236}">
                <a16:creationId xmlns:a16="http://schemas.microsoft.com/office/drawing/2014/main" id="{85252518-3198-F143-A49C-EED1110D748D}"/>
              </a:ext>
            </a:extLst>
          </p:cNvPr>
          <p:cNvSpPr txBox="1"/>
          <p:nvPr/>
        </p:nvSpPr>
        <p:spPr>
          <a:xfrm>
            <a:off x="5036949" y="4835723"/>
            <a:ext cx="2533066"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/V9ohtKameio</a:t>
            </a:r>
            <a:endParaRPr lang="en-TW" dirty="0"/>
          </a:p>
        </p:txBody>
      </p:sp>
      <p:pic>
        <p:nvPicPr>
          <p:cNvPr id="8" name="Picture 7">
            <a:hlinkClick r:id="rId4"/>
            <a:extLst>
              <a:ext uri="{FF2B5EF4-FFF2-40B4-BE49-F238E27FC236}">
                <a16:creationId xmlns:a16="http://schemas.microsoft.com/office/drawing/2014/main" id="{0613081E-8C22-4843-8BF3-9C39CEA959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2276" y="1017725"/>
            <a:ext cx="2126644" cy="3198474"/>
          </a:xfrm>
          <a:prstGeom prst="rect">
            <a:avLst/>
          </a:prstGeom>
        </p:spPr>
      </p:pic>
      <p:sp>
        <p:nvSpPr>
          <p:cNvPr id="9" name="TextBox 8">
            <a:extLst>
              <a:ext uri="{FF2B5EF4-FFF2-40B4-BE49-F238E27FC236}">
                <a16:creationId xmlns:a16="http://schemas.microsoft.com/office/drawing/2014/main" id="{20D9818F-BE72-564E-939A-690869485B7D}"/>
              </a:ext>
            </a:extLst>
          </p:cNvPr>
          <p:cNvSpPr txBox="1"/>
          <p:nvPr/>
        </p:nvSpPr>
        <p:spPr>
          <a:xfrm>
            <a:off x="539117" y="4390698"/>
            <a:ext cx="2581156" cy="307777"/>
          </a:xfrm>
          <a:prstGeom prst="rect">
            <a:avLst/>
          </a:prstGeom>
          <a:noFill/>
        </p:spPr>
        <p:txBody>
          <a:bodyPr wrap="none" rtlCol="0">
            <a:spAutoFit/>
          </a:bodyPr>
          <a:lstStyle/>
          <a:p>
            <a:r>
              <a:rPr lang="en-TW" dirty="0"/>
              <a:t>Image source: </a:t>
            </a:r>
            <a:r>
              <a:rPr lang="en-TW" dirty="0">
                <a:hlinkClick r:id="rId4"/>
              </a:rPr>
              <a:t>newyorker.com</a:t>
            </a:r>
            <a:endParaRPr lang="en-TW" dirty="0"/>
          </a:p>
        </p:txBody>
      </p:sp>
      <p:pic>
        <p:nvPicPr>
          <p:cNvPr id="10" name="Picture 9">
            <a:extLst>
              <a:ext uri="{FF2B5EF4-FFF2-40B4-BE49-F238E27FC236}">
                <a16:creationId xmlns:a16="http://schemas.microsoft.com/office/drawing/2014/main" id="{2A1A1035-4CC7-A04D-8398-A083788037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22139" y="1668659"/>
            <a:ext cx="1185378" cy="1896605"/>
          </a:xfrm>
          <a:prstGeom prst="rect">
            <a:avLst/>
          </a:prstGeom>
        </p:spPr>
      </p:pic>
      <p:pic>
        <p:nvPicPr>
          <p:cNvPr id="5" name="Picture 4">
            <a:extLst>
              <a:ext uri="{FF2B5EF4-FFF2-40B4-BE49-F238E27FC236}">
                <a16:creationId xmlns:a16="http://schemas.microsoft.com/office/drawing/2014/main" id="{7E279E67-96A5-8844-888C-D493029A8BCB}"/>
              </a:ext>
            </a:extLst>
          </p:cNvPr>
          <p:cNvPicPr>
            <a:picLocks noChangeAspect="1"/>
          </p:cNvPicPr>
          <p:nvPr/>
        </p:nvPicPr>
        <p:blipFill>
          <a:blip r:embed="rId7"/>
          <a:stretch>
            <a:fillRect/>
          </a:stretch>
        </p:blipFill>
        <p:spPr>
          <a:xfrm>
            <a:off x="7563908" y="1668659"/>
            <a:ext cx="1249946" cy="1896605"/>
          </a:xfrm>
          <a:prstGeom prst="rect">
            <a:avLst/>
          </a:prstGeom>
        </p:spPr>
      </p:pic>
    </p:spTree>
    <p:extLst>
      <p:ext uri="{BB962C8B-B14F-4D97-AF65-F5344CB8AC3E}">
        <p14:creationId xmlns:p14="http://schemas.microsoft.com/office/powerpoint/2010/main" val="34682402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159</a:t>
            </a:fld>
            <a:endParaRPr lang="e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323296133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160</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161</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162</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8505" y="1946942"/>
            <a:ext cx="2246726" cy="402986"/>
            <a:chOff x="339" y="1719430"/>
            <a:chExt cx="2246726"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339" y="1838230"/>
              <a:ext cx="1614768" cy="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Macroscopic</a:t>
            </a: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168</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169</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89047"/>
            <a:ext cx="8520600" cy="572700"/>
          </a:xfrm>
          <a:prstGeom prst="rect">
            <a:avLst/>
          </a:prstGeom>
        </p:spPr>
        <p:txBody>
          <a:bodyPr>
            <a:noAutofit/>
          </a:bodyPr>
          <a:lstStyle/>
          <a:p>
            <a:pPr algn="ctr"/>
            <a:r>
              <a:rPr lang="en-US" sz="4800" dirty="0">
                <a:solidFill>
                  <a:schemeClr val="tx1"/>
                </a:solidFill>
              </a:rPr>
              <a:t>Universal Representation</a:t>
            </a:r>
            <a:endParaRPr sz="4800"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Tree>
    <p:extLst>
      <p:ext uri="{BB962C8B-B14F-4D97-AF65-F5344CB8AC3E}">
        <p14:creationId xmlns:p14="http://schemas.microsoft.com/office/powerpoint/2010/main" val="8383459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170</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171</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172</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173</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174</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175</a:t>
            </a:fld>
            <a:endParaRPr lang="en"/>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176</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177</a:t>
            </a:fld>
            <a:endParaRPr lang="en"/>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178</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179</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517" y="1362060"/>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8"/>
            <a:ext cx="1343638" cy="215444"/>
          </a:xfrm>
          <a:prstGeom prst="rect">
            <a:avLst/>
          </a:prstGeom>
          <a:noFill/>
        </p:spPr>
        <p:txBody>
          <a:bodyPr wrap="none" rtlCol="0">
            <a:spAutoFit/>
          </a:bodyPr>
          <a:lstStyle/>
          <a:p>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5"/>
            <a:ext cx="1877437" cy="276999"/>
          </a:xfrm>
          <a:prstGeom prst="rect">
            <a:avLst/>
          </a:prstGeom>
          <a:noFill/>
        </p:spPr>
        <p:txBody>
          <a:bodyPr wrap="none" rtlCol="0">
            <a:spAutoFit/>
          </a:bodyPr>
          <a:lstStyle/>
          <a:p>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5"/>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3" y="2571750"/>
            <a:ext cx="2205869" cy="2116743"/>
          </a:xfrm>
          <a:prstGeom prst="rect">
            <a:avLst/>
          </a:prstGeom>
        </p:spPr>
      </p:pic>
      <p:sp>
        <p:nvSpPr>
          <p:cNvPr id="10" name="Google Shape;369;p46">
            <a:extLst>
              <a:ext uri="{FF2B5EF4-FFF2-40B4-BE49-F238E27FC236}">
                <a16:creationId xmlns:a16="http://schemas.microsoft.com/office/drawing/2014/main" id="{4C6897B1-D537-324D-A58C-E781F46BCEE3}"/>
              </a:ext>
            </a:extLst>
          </p:cNvPr>
          <p:cNvSpPr txBox="1"/>
          <p:nvPr/>
        </p:nvSpPr>
        <p:spPr>
          <a:xfrm>
            <a:off x="3999679" y="3794292"/>
            <a:ext cx="1330418"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Hyperlink</a:t>
            </a:r>
            <a:endParaRPr b="1" dirty="0">
              <a:latin typeface="Lato"/>
              <a:ea typeface="Lato"/>
              <a:cs typeface="Lato"/>
              <a:sym typeface="Lato"/>
            </a:endParaRPr>
          </a:p>
        </p:txBody>
      </p:sp>
      <p:sp>
        <p:nvSpPr>
          <p:cNvPr id="11" name="Google Shape;370;p46">
            <a:extLst>
              <a:ext uri="{FF2B5EF4-FFF2-40B4-BE49-F238E27FC236}">
                <a16:creationId xmlns:a16="http://schemas.microsoft.com/office/drawing/2014/main" id="{3543AD16-26F0-D44D-9E94-3D0CD50DAE68}"/>
              </a:ext>
            </a:extLst>
          </p:cNvPr>
          <p:cNvSpPr txBox="1"/>
          <p:nvPr/>
        </p:nvSpPr>
        <p:spPr>
          <a:xfrm>
            <a:off x="6105618" y="3601365"/>
            <a:ext cx="651256"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Value</a:t>
            </a:r>
            <a:endParaRPr b="1" dirty="0">
              <a:latin typeface="Lato"/>
              <a:ea typeface="Lato"/>
              <a:cs typeface="Lato"/>
              <a:sym typeface="Lato"/>
            </a:endParaRPr>
          </a:p>
        </p:txBody>
      </p:sp>
      <p:sp>
        <p:nvSpPr>
          <p:cNvPr id="12" name="Google Shape;371;p46">
            <a:extLst>
              <a:ext uri="{FF2B5EF4-FFF2-40B4-BE49-F238E27FC236}">
                <a16:creationId xmlns:a16="http://schemas.microsoft.com/office/drawing/2014/main" id="{EF1A9CA1-5391-FF44-B5D2-C7D42C479566}"/>
              </a:ext>
            </a:extLst>
          </p:cNvPr>
          <p:cNvSpPr txBox="1"/>
          <p:nvPr/>
        </p:nvSpPr>
        <p:spPr>
          <a:xfrm>
            <a:off x="2651070" y="3601365"/>
            <a:ext cx="735647"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Key</a:t>
            </a:r>
            <a:endParaRPr b="1" dirty="0">
              <a:latin typeface="Lato"/>
              <a:ea typeface="Lato"/>
              <a:cs typeface="Lato"/>
              <a:sym typeface="Lato"/>
            </a:endParaRPr>
          </a:p>
        </p:txBody>
      </p:sp>
      <p:pic>
        <p:nvPicPr>
          <p:cNvPr id="13" name="Google Shape;373;p46">
            <a:extLst>
              <a:ext uri="{FF2B5EF4-FFF2-40B4-BE49-F238E27FC236}">
                <a16:creationId xmlns:a16="http://schemas.microsoft.com/office/drawing/2014/main" id="{229ECBE0-0946-3A49-86C6-49A78377E2CB}"/>
              </a:ext>
            </a:extLst>
          </p:cNvPr>
          <p:cNvPicPr preferRelativeResize="0"/>
          <p:nvPr/>
        </p:nvPicPr>
        <p:blipFill>
          <a:blip r:embed="rId9">
            <a:alphaModFix/>
          </a:blip>
          <a:stretch>
            <a:fillRect/>
          </a:stretch>
        </p:blipFill>
        <p:spPr>
          <a:xfrm>
            <a:off x="2707349" y="4086495"/>
            <a:ext cx="844022" cy="905508"/>
          </a:xfrm>
          <a:prstGeom prst="rect">
            <a:avLst/>
          </a:prstGeom>
          <a:noFill/>
          <a:ln>
            <a:noFill/>
          </a:ln>
        </p:spPr>
      </p:pic>
      <p:sp>
        <p:nvSpPr>
          <p:cNvPr id="14" name="Google Shape;375;p46">
            <a:extLst>
              <a:ext uri="{FF2B5EF4-FFF2-40B4-BE49-F238E27FC236}">
                <a16:creationId xmlns:a16="http://schemas.microsoft.com/office/drawing/2014/main" id="{E1B43B8B-3659-104E-A35A-B46374AF2C96}"/>
              </a:ext>
            </a:extLst>
          </p:cNvPr>
          <p:cNvSpPr/>
          <p:nvPr/>
        </p:nvSpPr>
        <p:spPr>
          <a:xfrm>
            <a:off x="3865010" y="4386664"/>
            <a:ext cx="1986886" cy="309311"/>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b="1">
                <a:solidFill>
                  <a:schemeClr val="lt1"/>
                </a:solidFill>
                <a:uFill>
                  <a:noFill/>
                </a:uFill>
                <a:hlinkClick r:id="rId10" action="ppaction://hlinksldjump">
                  <a:extLst>
                    <a:ext uri="{A12FA001-AC4F-418D-AE19-62706E023703}">
                      <ahyp:hlinkClr xmlns:ahyp="http://schemas.microsoft.com/office/drawing/2018/hyperlinkcolor" val="tx"/>
                    </a:ext>
                  </a:extLst>
                </a:hlinkClick>
              </a:rPr>
              <a:t>why directed link is a form of universal data abstraction </a:t>
            </a:r>
            <a:endParaRPr sz="500" b="1">
              <a:solidFill>
                <a:schemeClr val="lt1"/>
              </a:solidFill>
            </a:endParaRPr>
          </a:p>
        </p:txBody>
      </p:sp>
      <p:pic>
        <p:nvPicPr>
          <p:cNvPr id="15" name="Google Shape;376;p46">
            <a:extLst>
              <a:ext uri="{FF2B5EF4-FFF2-40B4-BE49-F238E27FC236}">
                <a16:creationId xmlns:a16="http://schemas.microsoft.com/office/drawing/2014/main" id="{2D1A234E-7914-2347-8195-44F564FC9127}"/>
              </a:ext>
            </a:extLst>
          </p:cNvPr>
          <p:cNvPicPr preferRelativeResize="0"/>
          <p:nvPr/>
        </p:nvPicPr>
        <p:blipFill>
          <a:blip r:embed="rId11">
            <a:alphaModFix/>
          </a:blip>
          <a:stretch>
            <a:fillRect/>
          </a:stretch>
        </p:blipFill>
        <p:spPr>
          <a:xfrm>
            <a:off x="6055022" y="4221100"/>
            <a:ext cx="758652" cy="600255"/>
          </a:xfrm>
          <a:prstGeom prst="rect">
            <a:avLst/>
          </a:prstGeom>
          <a:noFill/>
          <a:ln>
            <a:noFill/>
          </a:ln>
        </p:spPr>
      </p:pic>
    </p:spTree>
    <p:extLst>
      <p:ext uri="{BB962C8B-B14F-4D97-AF65-F5344CB8AC3E}">
        <p14:creationId xmlns:p14="http://schemas.microsoft.com/office/powerpoint/2010/main" val="3355954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180</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181</a:t>
            </a:fld>
            <a:endParaRPr lang="en"/>
          </a:p>
        </p:txBody>
      </p:sp>
    </p:spTree>
    <p:extLst>
      <p:ext uri="{BB962C8B-B14F-4D97-AF65-F5344CB8AC3E}">
        <p14:creationId xmlns:p14="http://schemas.microsoft.com/office/powerpoint/2010/main" val="119677011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182</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183</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184</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185</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186</a:t>
            </a:fld>
            <a:endParaRPr lang="en"/>
          </a:p>
        </p:txBody>
      </p:sp>
    </p:spTree>
    <p:extLst>
      <p:ext uri="{BB962C8B-B14F-4D97-AF65-F5344CB8AC3E}">
        <p14:creationId xmlns:p14="http://schemas.microsoft.com/office/powerpoint/2010/main" val="36004661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187</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188</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189</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2068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 Pure Computation: </a:t>
            </a:r>
            <a:br>
              <a:rPr lang="en" dirty="0"/>
            </a:br>
            <a:br>
              <a:rPr lang="en" dirty="0"/>
            </a:br>
            <a:r>
              <a:rPr lang="en" dirty="0"/>
              <a:t>Function is the ONLY thing.</a:t>
            </a:r>
            <a:endParaRPr dirty="0"/>
          </a:p>
        </p:txBody>
      </p:sp>
      <p:grpSp>
        <p:nvGrpSpPr>
          <p:cNvPr id="5" name="Group 4">
            <a:extLst>
              <a:ext uri="{FF2B5EF4-FFF2-40B4-BE49-F238E27FC236}">
                <a16:creationId xmlns:a16="http://schemas.microsoft.com/office/drawing/2014/main" id="{152980A9-780B-8742-A078-8A5CEB36D629}"/>
              </a:ext>
            </a:extLst>
          </p:cNvPr>
          <p:cNvGrpSpPr/>
          <p:nvPr/>
        </p:nvGrpSpPr>
        <p:grpSpPr>
          <a:xfrm>
            <a:off x="1674310" y="2411782"/>
            <a:ext cx="5795379" cy="1625330"/>
            <a:chOff x="1929239" y="2947810"/>
            <a:chExt cx="5795379" cy="1625330"/>
          </a:xfrm>
        </p:grpSpPr>
        <p:sp>
          <p:nvSpPr>
            <p:cNvPr id="6" name="Oval 5">
              <a:extLst>
                <a:ext uri="{FF2B5EF4-FFF2-40B4-BE49-F238E27FC236}">
                  <a16:creationId xmlns:a16="http://schemas.microsoft.com/office/drawing/2014/main" id="{802F0E49-F9AC-C943-B57F-A65CC3688BB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6FB5E935-FEBA-734D-94C1-5E09F5B38B99}"/>
                </a:ext>
              </a:extLst>
            </p:cNvPr>
            <p:cNvGrpSpPr/>
            <p:nvPr/>
          </p:nvGrpSpPr>
          <p:grpSpPr>
            <a:xfrm>
              <a:off x="7340570" y="2947810"/>
              <a:ext cx="384048" cy="384048"/>
              <a:chOff x="6854952" y="3657600"/>
              <a:chExt cx="384048" cy="384048"/>
            </a:xfrm>
          </p:grpSpPr>
          <p:sp>
            <p:nvSpPr>
              <p:cNvPr id="30" name="Oval 29">
                <a:extLst>
                  <a:ext uri="{FF2B5EF4-FFF2-40B4-BE49-F238E27FC236}">
                    <a16:creationId xmlns:a16="http://schemas.microsoft.com/office/drawing/2014/main" id="{A5FBAEC3-0EDD-9E4F-83D6-C34CEB39E58B}"/>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CA745170-46F7-E24C-AC51-9F6792685562}"/>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0B6C9D83-FBFB-4843-8B9D-510A2FE72352}"/>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r>
                <a:rPr lang="en-TW" dirty="0">
                  <a:solidFill>
                    <a:schemeClr val="tx1"/>
                  </a:solidFill>
                </a:rPr>
                <a:t>rimitive Func</a:t>
              </a:r>
            </a:p>
          </p:txBody>
        </p:sp>
        <p:sp>
          <p:nvSpPr>
            <p:cNvPr id="9" name="Rounded Rectangle 8">
              <a:extLst>
                <a:ext uri="{FF2B5EF4-FFF2-40B4-BE49-F238E27FC236}">
                  <a16:creationId xmlns:a16="http://schemas.microsoft.com/office/drawing/2014/main" id="{59549214-DB2A-C545-A9AE-AE57092C32A5}"/>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Func1</a:t>
              </a:r>
            </a:p>
          </p:txBody>
        </p:sp>
        <p:sp>
          <p:nvSpPr>
            <p:cNvPr id="10" name="Rounded Rectangle 9">
              <a:extLst>
                <a:ext uri="{FF2B5EF4-FFF2-40B4-BE49-F238E27FC236}">
                  <a16:creationId xmlns:a16="http://schemas.microsoft.com/office/drawing/2014/main" id="{FD522A53-3089-964C-9A80-C0272317A2D7}"/>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Func2</a:t>
              </a:r>
            </a:p>
          </p:txBody>
        </p:sp>
        <p:cxnSp>
          <p:nvCxnSpPr>
            <p:cNvPr id="11" name="Straight Arrow Connector 10">
              <a:extLst>
                <a:ext uri="{FF2B5EF4-FFF2-40B4-BE49-F238E27FC236}">
                  <a16:creationId xmlns:a16="http://schemas.microsoft.com/office/drawing/2014/main" id="{CA144B5A-D83A-4B43-A74B-E83B8A28A053}"/>
                </a:ext>
              </a:extLst>
            </p:cNvPr>
            <p:cNvCxnSpPr>
              <a:cxnSpLocks/>
              <a:stCxn id="6" idx="7"/>
              <a:endCxn id="9"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94603DD-04D6-1E41-AFC5-64AF16DBBD8F}"/>
                </a:ext>
              </a:extLst>
            </p:cNvPr>
            <p:cNvCxnSpPr>
              <a:cxnSpLocks/>
              <a:stCxn id="6" idx="0"/>
              <a:endCxn id="8"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164F27-82A1-B34E-86BE-C14F063E657C}"/>
                </a:ext>
              </a:extLst>
            </p:cNvPr>
            <p:cNvCxnSpPr>
              <a:cxnSpLocks/>
              <a:stCxn id="8" idx="3"/>
              <a:endCxn id="30"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2C52CCE-0A0B-9345-AF59-C03EAB64C491}"/>
                </a:ext>
              </a:extLst>
            </p:cNvPr>
            <p:cNvCxnSpPr>
              <a:cxnSpLocks/>
              <a:stCxn id="9" idx="3"/>
              <a:endCxn id="10"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2E27A2-3B29-A14B-A218-822463657CA1}"/>
                </a:ext>
              </a:extLst>
            </p:cNvPr>
            <p:cNvCxnSpPr>
              <a:cxnSpLocks/>
              <a:stCxn id="10" idx="3"/>
              <a:endCxn id="23"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C55F7F3B-4787-6241-8DEE-6A9167F7297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fVar</a:t>
              </a:r>
            </a:p>
          </p:txBody>
        </p:sp>
        <p:sp>
          <p:nvSpPr>
            <p:cNvPr id="17" name="Rounded Rectangle 16">
              <a:extLst>
                <a:ext uri="{FF2B5EF4-FFF2-40B4-BE49-F238E27FC236}">
                  <a16:creationId xmlns:a16="http://schemas.microsoft.com/office/drawing/2014/main" id="{0EA6C216-52D6-384F-9B09-AD518C43929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Func(fVar…)</a:t>
              </a:r>
            </a:p>
          </p:txBody>
        </p:sp>
        <p:cxnSp>
          <p:nvCxnSpPr>
            <p:cNvPr id="18" name="Straight Arrow Connector 17">
              <a:extLst>
                <a:ext uri="{FF2B5EF4-FFF2-40B4-BE49-F238E27FC236}">
                  <a16:creationId xmlns:a16="http://schemas.microsoft.com/office/drawing/2014/main" id="{CC0B5CA8-550B-7B42-A41E-3330873E9EA4}"/>
                </a:ext>
              </a:extLst>
            </p:cNvPr>
            <p:cNvCxnSpPr>
              <a:cxnSpLocks/>
              <a:stCxn id="16" idx="3"/>
              <a:endCxn id="17"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BBAB6E1-C5B4-4C4E-B028-C297664B5D98}"/>
                </a:ext>
              </a:extLst>
            </p:cNvPr>
            <p:cNvGrpSpPr/>
            <p:nvPr/>
          </p:nvGrpSpPr>
          <p:grpSpPr>
            <a:xfrm>
              <a:off x="2947373" y="4235049"/>
              <a:ext cx="3078345" cy="338091"/>
              <a:chOff x="2907647" y="3370617"/>
              <a:chExt cx="3078345" cy="338091"/>
            </a:xfrm>
          </p:grpSpPr>
          <p:sp>
            <p:nvSpPr>
              <p:cNvPr id="28" name="Rounded Rectangle 27">
                <a:extLst>
                  <a:ext uri="{FF2B5EF4-FFF2-40B4-BE49-F238E27FC236}">
                    <a16:creationId xmlns:a16="http://schemas.microsoft.com/office/drawing/2014/main" id="{46733F80-CC6B-8849-89F3-E98C8A46DD7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29" name="Rounded Rectangle 28">
                <a:extLst>
                  <a:ext uri="{FF2B5EF4-FFF2-40B4-BE49-F238E27FC236}">
                    <a16:creationId xmlns:a16="http://schemas.microsoft.com/office/drawing/2014/main" id="{8ACE22B4-5C19-A14E-9DEB-3920A16A62E3}"/>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Functions</a:t>
                </a:r>
              </a:p>
            </p:txBody>
          </p:sp>
        </p:grpSp>
        <p:sp>
          <p:nvSpPr>
            <p:cNvPr id="20" name="Rounded Rectangle 19">
              <a:extLst>
                <a:ext uri="{FF2B5EF4-FFF2-40B4-BE49-F238E27FC236}">
                  <a16:creationId xmlns:a16="http://schemas.microsoft.com/office/drawing/2014/main" id="{C851626B-1893-694A-96F1-BD96D17F41AF}"/>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1" name="Straight Arrow Connector 20">
              <a:extLst>
                <a:ext uri="{FF2B5EF4-FFF2-40B4-BE49-F238E27FC236}">
                  <a16:creationId xmlns:a16="http://schemas.microsoft.com/office/drawing/2014/main" id="{C2C76627-37A2-C24E-8501-00B2E65A3AED}"/>
                </a:ext>
              </a:extLst>
            </p:cNvPr>
            <p:cNvCxnSpPr>
              <a:cxnSpLocks/>
              <a:stCxn id="20" idx="3"/>
              <a:endCxn id="16"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3924D6-4A19-534F-A2B8-827387F086FE}"/>
                </a:ext>
              </a:extLst>
            </p:cNvPr>
            <p:cNvCxnSpPr>
              <a:cxnSpLocks/>
              <a:stCxn id="17" idx="3"/>
              <a:endCxn id="23"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A046582-49A9-644C-9A4C-6F8C542246B9}"/>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B07AC712-442F-554D-AF71-22C0A0206359}"/>
                </a:ext>
              </a:extLst>
            </p:cNvPr>
            <p:cNvCxnSpPr>
              <a:cxnSpLocks/>
              <a:stCxn id="28" idx="3"/>
              <a:endCxn id="23"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30FA80-E920-CB4A-B7C6-8E7B55586EC8}"/>
                </a:ext>
              </a:extLst>
            </p:cNvPr>
            <p:cNvCxnSpPr>
              <a:cxnSpLocks/>
              <a:stCxn id="6" idx="6"/>
              <a:endCxn id="20"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7DDAF06-9AAB-BE4F-9D70-0300DA0C6E80}"/>
                </a:ext>
              </a:extLst>
            </p:cNvPr>
            <p:cNvCxnSpPr>
              <a:cxnSpLocks/>
              <a:stCxn id="6" idx="5"/>
              <a:endCxn id="28"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0D3FFF0-D744-AF49-B977-71C783279074}"/>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983147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190</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191</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192</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193</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194</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196</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23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12306513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203</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transition spd="slow">
    <p:wip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205</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208</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4A525CD-37CD-054F-8592-ED76F9721ED4}"/>
              </a:ext>
            </a:extLst>
          </p:cNvPr>
          <p:cNvSpPr txBox="1"/>
          <p:nvPr/>
        </p:nvSpPr>
        <p:spPr>
          <a:xfrm>
            <a:off x="1782479" y="42976"/>
            <a:ext cx="5218095" cy="584775"/>
          </a:xfrm>
          <a:prstGeom prst="rect">
            <a:avLst/>
          </a:prstGeom>
          <a:noFill/>
        </p:spPr>
        <p:txBody>
          <a:bodyPr wrap="none" rtlCol="0">
            <a:spAutoFit/>
          </a:bodyPr>
          <a:lstStyle/>
          <a:p>
            <a:r>
              <a:rPr lang="en-TW" sz="3200" dirty="0">
                <a:solidFill>
                  <a:srgbClr val="FF0000"/>
                </a:solidFill>
              </a:rPr>
              <a:t>A Logic Model is a Function</a:t>
            </a:r>
          </a:p>
        </p:txBody>
      </p:sp>
    </p:spTree>
    <p:extLst>
      <p:ext uri="{BB962C8B-B14F-4D97-AF65-F5344CB8AC3E}">
        <p14:creationId xmlns:p14="http://schemas.microsoft.com/office/powerpoint/2010/main" val="1976254083"/>
      </p:ext>
    </p:extLst>
  </p:cSld>
  <p:clrMapOvr>
    <a:masterClrMapping/>
  </p:clrMapOvr>
  <p:transition spd="slow">
    <p:wip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598251" y="310541"/>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2567570" y="2091537"/>
            <a:ext cx="1747244" cy="1010280"/>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60" y="1665789"/>
              <a:ext cx="574820"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8"/>
              <a:ext cx="541442"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8"/>
              <a:ext cx="522901"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72453" y="897649"/>
            <a:ext cx="599094" cy="94620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01503" y="2141056"/>
            <a:ext cx="1562571" cy="878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9436" y="3349709"/>
            <a:ext cx="1747244" cy="1315721"/>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44856" y="3363168"/>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26217" y="3363167"/>
            <a:ext cx="2241390" cy="1260781"/>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1365422" y="1054491"/>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193642" y="2391890"/>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2983894" y="4693698"/>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94211" y="1071339"/>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215</a:t>
            </a:fld>
            <a:endParaRPr lang="en"/>
          </a:p>
        </p:txBody>
      </p:sp>
    </p:spTree>
    <p:extLst>
      <p:ext uri="{BB962C8B-B14F-4D97-AF65-F5344CB8AC3E}">
        <p14:creationId xmlns:p14="http://schemas.microsoft.com/office/powerpoint/2010/main" val="6928336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216</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217</a:t>
            </a:fld>
            <a:endParaRPr lang="en" dirty="0"/>
          </a:p>
        </p:txBody>
      </p:sp>
    </p:spTree>
    <p:extLst>
      <p:ext uri="{BB962C8B-B14F-4D97-AF65-F5344CB8AC3E}">
        <p14:creationId xmlns:p14="http://schemas.microsoft.com/office/powerpoint/2010/main" val="64178300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29, 2021</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personal page 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218</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1539395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146330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6A3789DD-7E49-3747-B8F9-59A8DCFC65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3782" y="1090225"/>
            <a:ext cx="5186705" cy="2960313"/>
          </a:xfrm>
          <a:prstGeom prst="rect">
            <a:avLst/>
          </a:prstGeom>
        </p:spPr>
      </p:pic>
      <p:pic>
        <p:nvPicPr>
          <p:cNvPr id="6146" name="Picture 2" descr="1988_bundledThe life and times of Stephen Wolfram. 1988: Mathematica is bundled on every NeXT computer...">
            <a:extLst>
              <a:ext uri="{FF2B5EF4-FFF2-40B4-BE49-F238E27FC236}">
                <a16:creationId xmlns:a16="http://schemas.microsoft.com/office/drawing/2014/main" id="{43CE23A7-F717-2049-8718-C6449261FE2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8408" y="1239715"/>
            <a:ext cx="3347204" cy="266133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The origin and the Future of the “Web”</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361564" y="4405139"/>
            <a:ext cx="8420895" cy="523220"/>
          </a:xfrm>
          <a:prstGeom prst="rect">
            <a:avLst/>
          </a:prstGeom>
          <a:noFill/>
        </p:spPr>
        <p:txBody>
          <a:bodyPr wrap="none" rtlCol="0">
            <a:spAutoFit/>
          </a:bodyPr>
          <a:lstStyle/>
          <a:p>
            <a:pPr algn="ctr"/>
            <a:r>
              <a:rPr lang="en-US" dirty="0">
                <a:hlinkClick r:id="rId6"/>
              </a:rPr>
              <a:t>Theodore Gray</a:t>
            </a:r>
            <a:r>
              <a:rPr lang="en-US" dirty="0"/>
              <a:t> created an Editable Interface for Computable Documents. </a:t>
            </a:r>
          </a:p>
          <a:p>
            <a:pPr algn="ctr"/>
            <a:r>
              <a:rPr lang="en-US" dirty="0"/>
              <a:t>The technology is based on Mathematica, and was bundled with </a:t>
            </a:r>
            <a:r>
              <a:rPr lang="en-US" dirty="0">
                <a:hlinkClick r:id="rId7"/>
              </a:rPr>
              <a:t>NeXT computers</a:t>
            </a:r>
            <a:r>
              <a:rPr lang="en-US" dirty="0"/>
              <a:t> used by </a:t>
            </a:r>
            <a:r>
              <a:rPr lang="en-US" dirty="0">
                <a:hlinkClick r:id="rId8"/>
              </a:rPr>
              <a:t>Berners-Lee</a:t>
            </a:r>
            <a:r>
              <a:rPr lang="en-US" dirty="0"/>
              <a:t>.</a:t>
            </a:r>
          </a:p>
        </p:txBody>
      </p:sp>
      <p:pic>
        <p:nvPicPr>
          <p:cNvPr id="6" name="Picture 5">
            <a:extLst>
              <a:ext uri="{FF2B5EF4-FFF2-40B4-BE49-F238E27FC236}">
                <a16:creationId xmlns:a16="http://schemas.microsoft.com/office/drawing/2014/main" id="{D573C2BE-C2D9-3646-BD5F-0E36AF93507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827591" y="2492008"/>
            <a:ext cx="2004709" cy="1913131"/>
          </a:xfrm>
          <a:prstGeom prst="rect">
            <a:avLst/>
          </a:prstGeom>
        </p:spPr>
      </p:pic>
      <p:pic>
        <p:nvPicPr>
          <p:cNvPr id="7" name="Picture 6">
            <a:hlinkClick r:id="rId10"/>
            <a:extLst>
              <a:ext uri="{FF2B5EF4-FFF2-40B4-BE49-F238E27FC236}">
                <a16:creationId xmlns:a16="http://schemas.microsoft.com/office/drawing/2014/main" id="{E64E5BFB-6878-8C4D-B4C0-BDF6E6755EB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59667" y="2241797"/>
            <a:ext cx="2616199" cy="1012005"/>
          </a:xfrm>
          <a:prstGeom prst="rect">
            <a:avLst/>
          </a:prstGeom>
        </p:spPr>
      </p:pic>
      <p:pic>
        <p:nvPicPr>
          <p:cNvPr id="10" name="Picture 9">
            <a:hlinkClick r:id="rId12"/>
            <a:extLst>
              <a:ext uri="{FF2B5EF4-FFF2-40B4-BE49-F238E27FC236}">
                <a16:creationId xmlns:a16="http://schemas.microsoft.com/office/drawing/2014/main" id="{D04F4473-062D-ED47-B997-9CEAE92D667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59666" y="3479474"/>
            <a:ext cx="2616199" cy="799904"/>
          </a:xfrm>
          <a:prstGeom prst="rect">
            <a:avLst/>
          </a:prstGeom>
        </p:spPr>
      </p:pic>
    </p:spTree>
    <p:extLst>
      <p:ext uri="{BB962C8B-B14F-4D97-AF65-F5344CB8AC3E}">
        <p14:creationId xmlns:p14="http://schemas.microsoft.com/office/powerpoint/2010/main" val="706686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with Open AI</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1863566" y="4588943"/>
            <a:ext cx="5416868" cy="523220"/>
          </a:xfrm>
          <a:prstGeom prst="rect">
            <a:avLst/>
          </a:prstGeom>
          <a:noFill/>
        </p:spPr>
        <p:txBody>
          <a:bodyPr wrap="none" rtlCol="0">
            <a:spAutoFit/>
          </a:bodyPr>
          <a:lstStyle/>
          <a:p>
            <a:pPr algn="ctr"/>
            <a:r>
              <a:rPr lang="en-US" dirty="0"/>
              <a:t>An “open” Artificial Intelligence resource that is available for “free”.</a:t>
            </a:r>
          </a:p>
          <a:p>
            <a:pPr algn="ctr"/>
            <a:r>
              <a:rPr lang="en-US" dirty="0"/>
              <a:t>It will do your software development work for you for free, too.</a:t>
            </a:r>
          </a:p>
        </p:txBody>
      </p:sp>
      <p:pic>
        <p:nvPicPr>
          <p:cNvPr id="5" name="Picture 4">
            <a:hlinkClick r:id="rId3"/>
            <a:extLst>
              <a:ext uri="{FF2B5EF4-FFF2-40B4-BE49-F238E27FC236}">
                <a16:creationId xmlns:a16="http://schemas.microsoft.com/office/drawing/2014/main" id="{BF8F5FB8-44B0-1E40-B806-D65995C8A6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9602" y="1540933"/>
            <a:ext cx="4576016" cy="2340986"/>
          </a:xfrm>
          <a:prstGeom prst="rect">
            <a:avLst/>
          </a:prstGeom>
        </p:spPr>
      </p:pic>
      <p:pic>
        <p:nvPicPr>
          <p:cNvPr id="7170" name="Picture 2" descr="Sam Altman TechCrunch SF 2019 Day 2 Oct 3 (cropped).jpg">
            <a:hlinkClick r:id="rId5"/>
            <a:extLst>
              <a:ext uri="{FF2B5EF4-FFF2-40B4-BE49-F238E27FC236}">
                <a16:creationId xmlns:a16="http://schemas.microsoft.com/office/drawing/2014/main" id="{4B752303-E4B9-B444-924B-D611C3F30FE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2782" y="1743015"/>
            <a:ext cx="1904397" cy="19823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PT-3 vs Human Brain - YouTube">
            <a:hlinkClick r:id="rId7"/>
            <a:extLst>
              <a:ext uri="{FF2B5EF4-FFF2-40B4-BE49-F238E27FC236}">
                <a16:creationId xmlns:a16="http://schemas.microsoft.com/office/drawing/2014/main" id="{D9EF7590-3792-CD45-BEBB-943062EBF93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1700" y="1540933"/>
            <a:ext cx="4018844"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9"/>
            <a:extLst>
              <a:ext uri="{FF2B5EF4-FFF2-40B4-BE49-F238E27FC236}">
                <a16:creationId xmlns:a16="http://schemas.microsoft.com/office/drawing/2014/main" id="{CBAED4AD-AD71-1E4A-9F58-886AA687B20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30750" y="3615175"/>
            <a:ext cx="1482499" cy="973768"/>
          </a:xfrm>
          <a:prstGeom prst="rect">
            <a:avLst/>
          </a:prstGeom>
        </p:spPr>
      </p:pic>
    </p:spTree>
    <p:extLst>
      <p:ext uri="{BB962C8B-B14F-4D97-AF65-F5344CB8AC3E}">
        <p14:creationId xmlns:p14="http://schemas.microsoft.com/office/powerpoint/2010/main" val="605118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Chinese Pre-Trained Neural Network</a:t>
            </a:r>
            <a:endParaRPr lang="en-TW" sz="2000" dirty="0"/>
          </a:p>
        </p:txBody>
      </p:sp>
      <p:pic>
        <p:nvPicPr>
          <p:cNvPr id="3" name="Picture 2">
            <a:hlinkClick r:id="rId3"/>
            <a:extLst>
              <a:ext uri="{FF2B5EF4-FFF2-40B4-BE49-F238E27FC236}">
                <a16:creationId xmlns:a16="http://schemas.microsoft.com/office/drawing/2014/main" id="{3BC03DEC-8050-A245-BFCB-CB808F609FBB}"/>
              </a:ext>
            </a:extLst>
          </p:cNvPr>
          <p:cNvPicPr>
            <a:picLocks noChangeAspect="1"/>
          </p:cNvPicPr>
          <p:nvPr/>
        </p:nvPicPr>
        <p:blipFill>
          <a:blip r:embed="rId4"/>
          <a:stretch>
            <a:fillRect/>
          </a:stretch>
        </p:blipFill>
        <p:spPr>
          <a:xfrm>
            <a:off x="1728285" y="914400"/>
            <a:ext cx="5687429" cy="4017503"/>
          </a:xfrm>
          <a:prstGeom prst="rect">
            <a:avLst/>
          </a:prstGeom>
        </p:spPr>
      </p:pic>
      <p:sp>
        <p:nvSpPr>
          <p:cNvPr id="4" name="TextBox 3">
            <a:extLst>
              <a:ext uri="{FF2B5EF4-FFF2-40B4-BE49-F238E27FC236}">
                <a16:creationId xmlns:a16="http://schemas.microsoft.com/office/drawing/2014/main" id="{F4B0663F-50B8-4648-A188-D20BAC7F7C07}"/>
              </a:ext>
            </a:extLst>
          </p:cNvPr>
          <p:cNvSpPr txBox="1"/>
          <p:nvPr/>
        </p:nvSpPr>
        <p:spPr>
          <a:xfrm>
            <a:off x="3609235" y="4778014"/>
            <a:ext cx="1925527" cy="307777"/>
          </a:xfrm>
          <a:prstGeom prst="rect">
            <a:avLst/>
          </a:prstGeom>
          <a:noFill/>
        </p:spPr>
        <p:txBody>
          <a:bodyPr wrap="none" rtlCol="0">
            <a:spAutoFit/>
          </a:bodyPr>
          <a:lstStyle/>
          <a:p>
            <a:r>
              <a:rPr lang="en-US" dirty="0">
                <a:hlinkClick r:id="rId3"/>
              </a:rPr>
              <a:t>https://</a:t>
            </a:r>
            <a:r>
              <a:rPr lang="en-US" dirty="0" err="1">
                <a:hlinkClick r:id="rId3"/>
              </a:rPr>
              <a:t>cpm.baai.ac.cn</a:t>
            </a:r>
            <a:endParaRPr lang="en-TW" dirty="0"/>
          </a:p>
        </p:txBody>
      </p:sp>
    </p:spTree>
    <p:extLst>
      <p:ext uri="{BB962C8B-B14F-4D97-AF65-F5344CB8AC3E}">
        <p14:creationId xmlns:p14="http://schemas.microsoft.com/office/powerpoint/2010/main" val="235575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Another Chinese Pre-Trained Neural Network</a:t>
            </a:r>
            <a:endParaRPr lang="en-TW" sz="2000" dirty="0"/>
          </a:p>
        </p:txBody>
      </p:sp>
      <p:sp>
        <p:nvSpPr>
          <p:cNvPr id="4" name="TextBox 3">
            <a:extLst>
              <a:ext uri="{FF2B5EF4-FFF2-40B4-BE49-F238E27FC236}">
                <a16:creationId xmlns:a16="http://schemas.microsoft.com/office/drawing/2014/main" id="{F4B0663F-50B8-4648-A188-D20BAC7F7C07}"/>
              </a:ext>
            </a:extLst>
          </p:cNvPr>
          <p:cNvSpPr txBox="1"/>
          <p:nvPr/>
        </p:nvSpPr>
        <p:spPr>
          <a:xfrm>
            <a:off x="1996612" y="4778013"/>
            <a:ext cx="5150769" cy="307777"/>
          </a:xfrm>
          <a:prstGeom prst="rect">
            <a:avLst/>
          </a:prstGeom>
          <a:noFill/>
        </p:spPr>
        <p:txBody>
          <a:bodyPr wrap="none" rtlCol="0">
            <a:spAutoFit/>
          </a:bodyPr>
          <a:lstStyle/>
          <a:p>
            <a:r>
              <a:rPr lang="en-US" dirty="0">
                <a:hlinkClick r:id="rId3"/>
              </a:rPr>
              <a:t>https://</a:t>
            </a:r>
            <a:r>
              <a:rPr lang="en-US" dirty="0" err="1">
                <a:hlinkClick r:id="rId3"/>
              </a:rPr>
              <a:t>git.openi.org.cn</a:t>
            </a:r>
            <a:r>
              <a:rPr lang="en-US" dirty="0">
                <a:hlinkClick r:id="rId3"/>
              </a:rPr>
              <a:t>/PCL-</a:t>
            </a:r>
            <a:r>
              <a:rPr lang="en-US" dirty="0" err="1">
                <a:hlinkClick r:id="rId3"/>
              </a:rPr>
              <a:t>Platform.Intelligence</a:t>
            </a:r>
            <a:r>
              <a:rPr lang="en-US" dirty="0">
                <a:hlinkClick r:id="rId3"/>
              </a:rPr>
              <a:t>/</a:t>
            </a:r>
            <a:r>
              <a:rPr lang="en-US" dirty="0" err="1">
                <a:hlinkClick r:id="rId3"/>
              </a:rPr>
              <a:t>PanGu</a:t>
            </a:r>
            <a:r>
              <a:rPr lang="en-US" dirty="0">
                <a:hlinkClick r:id="rId3"/>
              </a:rPr>
              <a:t>-Alpha</a:t>
            </a:r>
            <a:endParaRPr lang="en-TW" dirty="0"/>
          </a:p>
        </p:txBody>
      </p:sp>
      <p:pic>
        <p:nvPicPr>
          <p:cNvPr id="2" name="Picture 1">
            <a:extLst>
              <a:ext uri="{FF2B5EF4-FFF2-40B4-BE49-F238E27FC236}">
                <a16:creationId xmlns:a16="http://schemas.microsoft.com/office/drawing/2014/main" id="{FFAE6653-F43B-A04A-84E5-933E4E2272E8}"/>
              </a:ext>
            </a:extLst>
          </p:cNvPr>
          <p:cNvPicPr>
            <a:picLocks noChangeAspect="1"/>
          </p:cNvPicPr>
          <p:nvPr/>
        </p:nvPicPr>
        <p:blipFill>
          <a:blip r:embed="rId4"/>
          <a:stretch>
            <a:fillRect/>
          </a:stretch>
        </p:blipFill>
        <p:spPr>
          <a:xfrm>
            <a:off x="2146971" y="990810"/>
            <a:ext cx="4850049" cy="3707665"/>
          </a:xfrm>
          <a:prstGeom prst="rect">
            <a:avLst/>
          </a:prstGeom>
        </p:spPr>
      </p:pic>
    </p:spTree>
    <p:extLst>
      <p:ext uri="{BB962C8B-B14F-4D97-AF65-F5344CB8AC3E}">
        <p14:creationId xmlns:p14="http://schemas.microsoft.com/office/powerpoint/2010/main" val="2326758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Another Neural Network Open Source Tool</a:t>
            </a:r>
            <a:endParaRPr lang="en-TW" sz="2000" dirty="0"/>
          </a:p>
        </p:txBody>
      </p:sp>
      <p:sp>
        <p:nvSpPr>
          <p:cNvPr id="4" name="TextBox 3">
            <a:extLst>
              <a:ext uri="{FF2B5EF4-FFF2-40B4-BE49-F238E27FC236}">
                <a16:creationId xmlns:a16="http://schemas.microsoft.com/office/drawing/2014/main" id="{F4B0663F-50B8-4648-A188-D20BAC7F7C07}"/>
              </a:ext>
            </a:extLst>
          </p:cNvPr>
          <p:cNvSpPr txBox="1"/>
          <p:nvPr/>
        </p:nvSpPr>
        <p:spPr>
          <a:xfrm>
            <a:off x="3977125" y="4770456"/>
            <a:ext cx="1189749" cy="307777"/>
          </a:xfrm>
          <a:prstGeom prst="rect">
            <a:avLst/>
          </a:prstGeom>
          <a:noFill/>
        </p:spPr>
        <p:txBody>
          <a:bodyPr wrap="none" rtlCol="0">
            <a:spAutoFit/>
          </a:bodyPr>
          <a:lstStyle/>
          <a:p>
            <a:r>
              <a:rPr lang="en-US" dirty="0">
                <a:hlinkClick r:id="rId3"/>
              </a:rPr>
              <a:t>https://</a:t>
            </a:r>
            <a:r>
              <a:rPr lang="en-US" dirty="0" err="1">
                <a:hlinkClick r:id="rId3"/>
              </a:rPr>
              <a:t>jina.ai</a:t>
            </a:r>
            <a:endParaRPr lang="en-TW" dirty="0"/>
          </a:p>
        </p:txBody>
      </p:sp>
      <p:pic>
        <p:nvPicPr>
          <p:cNvPr id="3" name="Picture 2">
            <a:extLst>
              <a:ext uri="{FF2B5EF4-FFF2-40B4-BE49-F238E27FC236}">
                <a16:creationId xmlns:a16="http://schemas.microsoft.com/office/drawing/2014/main" id="{BD3EE0A6-0606-7849-8E6B-4D358E0CA1A8}"/>
              </a:ext>
            </a:extLst>
          </p:cNvPr>
          <p:cNvPicPr>
            <a:picLocks noChangeAspect="1"/>
          </p:cNvPicPr>
          <p:nvPr/>
        </p:nvPicPr>
        <p:blipFill>
          <a:blip r:embed="rId4"/>
          <a:stretch>
            <a:fillRect/>
          </a:stretch>
        </p:blipFill>
        <p:spPr>
          <a:xfrm>
            <a:off x="1292970" y="1017725"/>
            <a:ext cx="6558057" cy="3551218"/>
          </a:xfrm>
          <a:prstGeom prst="rect">
            <a:avLst/>
          </a:prstGeom>
        </p:spPr>
      </p:pic>
    </p:spTree>
    <p:extLst>
      <p:ext uri="{BB962C8B-B14F-4D97-AF65-F5344CB8AC3E}">
        <p14:creationId xmlns:p14="http://schemas.microsoft.com/office/powerpoint/2010/main" val="3355700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Name Space Management:</a:t>
            </a:r>
          </a:p>
          <a:p>
            <a:pPr lvl="1"/>
            <a:r>
              <a:rPr lang="en-US" dirty="0"/>
              <a:t>Ontology</a:t>
            </a:r>
            <a:r>
              <a:rPr lang="en-US" altLang="zh-CN" dirty="0"/>
              <a:t>/</a:t>
            </a:r>
            <a:r>
              <a:rPr lang="zh-TW" altLang="en-US" dirty="0"/>
              <a:t>本体论</a:t>
            </a:r>
            <a:r>
              <a:rPr lang="en-US" dirty="0"/>
              <a:t>: </a:t>
            </a:r>
            <a:r>
              <a:rPr lang="en-US" dirty="0">
                <a:hlinkClick r:id="rId2"/>
              </a:rPr>
              <a:t>the philosophical study of being.  (Wikipedia)</a:t>
            </a:r>
            <a:endParaRPr lang="en-US" dirty="0"/>
          </a:p>
          <a:p>
            <a:pPr lvl="1"/>
            <a:r>
              <a:rPr lang="en-US" dirty="0"/>
              <a:t>Epistemology/</a:t>
            </a:r>
            <a:r>
              <a:rPr lang="en-US" dirty="0" err="1"/>
              <a:t>知识论</a:t>
            </a:r>
            <a:r>
              <a:rPr lang="en-US" altLang="zh-CN" dirty="0"/>
              <a:t>: </a:t>
            </a:r>
            <a:r>
              <a:rPr lang="en-US" dirty="0">
                <a:hlinkClick r:id="rId3"/>
              </a:rPr>
              <a:t>a theory of knowledge, (Standord Philosophy Encyclopedia)</a:t>
            </a:r>
            <a:r>
              <a:rPr lang="zh-CN" altLang="en-US" dirty="0"/>
              <a:t> </a:t>
            </a:r>
            <a:endParaRPr lang="en-US" dirty="0"/>
          </a:p>
          <a:p>
            <a:pPr lvl="1"/>
            <a:r>
              <a:rPr lang="en-US" dirty="0"/>
              <a:t>Universal Resource Locator/Indicator(URL/URI) : </a:t>
            </a:r>
            <a:r>
              <a:rPr lang="en-US" dirty="0">
                <a:hlinkClick r:id="rId4"/>
              </a:rPr>
              <a:t>a string representing global resources</a:t>
            </a:r>
            <a:endParaRPr lang="en-US" dirty="0"/>
          </a:p>
          <a:p>
            <a:pPr lvl="1"/>
            <a:endParaRPr lang="en-US" dirty="0"/>
          </a:p>
          <a:p>
            <a:r>
              <a:rPr lang="en-US" dirty="0" err="1"/>
              <a:t>NsM</a:t>
            </a:r>
            <a:r>
              <a:rPr lang="en-US" dirty="0"/>
              <a:t> related Ideas:</a:t>
            </a:r>
          </a:p>
          <a:p>
            <a:pPr lvl="1"/>
            <a:r>
              <a:rPr lang="en-US" dirty="0"/>
              <a:t>CAP Theorem: Consistency, Availability, and Performance face contentious tradeoffs.</a:t>
            </a:r>
          </a:p>
          <a:p>
            <a:pPr lvl="1"/>
            <a:r>
              <a:rPr lang="en-US" dirty="0"/>
              <a:t>System properties: Correctness = Liveness * Safety, Trust-worthy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223618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227294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66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094964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37508313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4" name="Picture 3">
            <a:hlinkClick r:id="rId5"/>
            <a:extLst>
              <a:ext uri="{FF2B5EF4-FFF2-40B4-BE49-F238E27FC236}">
                <a16:creationId xmlns:a16="http://schemas.microsoft.com/office/drawing/2014/main" id="{8315081E-70B1-EE43-A6A5-F33DD816FF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2673" y="1791516"/>
            <a:ext cx="3135728" cy="2182222"/>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Get access to Live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00B0F0"/>
                </a:solidFill>
                <a:hlinkClick r:id="rId4">
                  <a:extLst>
                    <a:ext uri="{A12FA001-AC4F-418D-AE19-62706E023703}">
                      <ahyp:hlinkClr xmlns:ahyp="http://schemas.microsoft.com/office/drawing/2018/hyperlinkcolor" val="tx"/>
                    </a:ext>
                  </a:extLst>
                </a:hlinkClick>
              </a:rPr>
              <a:t>https://</a:t>
            </a:r>
            <a:r>
              <a:rPr lang="en-US" dirty="0" err="1">
                <a:solidFill>
                  <a:srgbClr val="00B0F0"/>
                </a:solidFill>
                <a:hlinkClick r:id="rId4">
                  <a:extLst>
                    <a:ext uri="{A12FA001-AC4F-418D-AE19-62706E023703}">
                      <ahyp:hlinkClr xmlns:ahyp="http://schemas.microsoft.com/office/drawing/2018/hyperlinkcolor" val="tx"/>
                    </a:ext>
                  </a:extLst>
                </a:hlinkClick>
              </a:rPr>
              <a:t>www.marinetraffic.com</a:t>
            </a:r>
            <a:r>
              <a:rPr lang="en-US" dirty="0">
                <a:solidFill>
                  <a:srgbClr val="00B0F0"/>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rgbClr val="00B0F0"/>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00B0F0"/>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rgbClr val="00B0F0"/>
              </a:solidFill>
              <a:effectLst/>
              <a:uFillTx/>
              <a:sym typeface="Arial"/>
            </a:endParaRPr>
          </a:p>
        </p:txBody>
      </p:sp>
    </p:spTree>
    <p:extLst>
      <p:ext uri="{BB962C8B-B14F-4D97-AF65-F5344CB8AC3E}">
        <p14:creationId xmlns:p14="http://schemas.microsoft.com/office/powerpoint/2010/main" val="1302070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Diffbot</a:t>
            </a:r>
            <a:r>
              <a:rPr lang="en-US" dirty="0">
                <a:solidFill>
                  <a:schemeClr val="tx1"/>
                </a:solidFill>
              </a:rPr>
              <a:t> (more than 1 Trillion linked entities)</a:t>
            </a:r>
            <a:endParaRPr dirty="0">
              <a:solidFill>
                <a:schemeClr val="tx1"/>
              </a:solidFill>
            </a:endParaRPr>
          </a:p>
        </p:txBody>
      </p:sp>
      <p:pic>
        <p:nvPicPr>
          <p:cNvPr id="4" name="Picture 3">
            <a:hlinkClick r:id="rId3"/>
            <a:extLst>
              <a:ext uri="{FF2B5EF4-FFF2-40B4-BE49-F238E27FC236}">
                <a16:creationId xmlns:a16="http://schemas.microsoft.com/office/drawing/2014/main" id="{8315081E-70B1-EE43-A6A5-F33DD816FFB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250" y="2852294"/>
            <a:ext cx="3160311" cy="2199330"/>
          </a:xfrm>
          <a:prstGeom prst="rect">
            <a:avLst/>
          </a:prstGeom>
        </p:spPr>
      </p:pic>
      <p:pic>
        <p:nvPicPr>
          <p:cNvPr id="3" name="Picture 2">
            <a:hlinkClick r:id="rId3"/>
            <a:extLst>
              <a:ext uri="{FF2B5EF4-FFF2-40B4-BE49-F238E27FC236}">
                <a16:creationId xmlns:a16="http://schemas.microsoft.com/office/drawing/2014/main" id="{5BD65BD2-8496-4143-932B-EE15B0169D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4249" y="1071165"/>
            <a:ext cx="3160311" cy="1733356"/>
          </a:xfrm>
          <a:prstGeom prst="rect">
            <a:avLst/>
          </a:prstGeom>
        </p:spPr>
      </p:pic>
      <p:pic>
        <p:nvPicPr>
          <p:cNvPr id="2050" name="Picture 2" descr="Diffbot">
            <a:hlinkClick r:id="rId6"/>
            <a:extLst>
              <a:ext uri="{FF2B5EF4-FFF2-40B4-BE49-F238E27FC236}">
                <a16:creationId xmlns:a16="http://schemas.microsoft.com/office/drawing/2014/main" id="{D282EB75-F19B-4542-96E4-9B02574243E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531525" y="1071165"/>
            <a:ext cx="5378535" cy="398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43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69954" y="4580078"/>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1325102" y="4852717"/>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2278287" y="955678"/>
            <a:ext cx="4487016" cy="3628761"/>
          </a:xfrm>
          <a:prstGeom prst="rect">
            <a:avLst/>
          </a:prstGeom>
        </p:spPr>
      </p:pic>
    </p:spTree>
    <p:extLst>
      <p:ext uri="{BB962C8B-B14F-4D97-AF65-F5344CB8AC3E}">
        <p14:creationId xmlns:p14="http://schemas.microsoft.com/office/powerpoint/2010/main" val="2533127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775093" y="3851373"/>
            <a:ext cx="2339102" cy="253916"/>
          </a:xfrm>
          <a:prstGeom prst="rect">
            <a:avLst/>
          </a:prstGeom>
          <a:noFill/>
        </p:spPr>
        <p:txBody>
          <a:bodyPr wrap="none" rtlCol="0">
            <a:spAutoFit/>
          </a:bodyPr>
          <a:lstStyle/>
          <a:p>
            <a:r>
              <a:rPr lang="en-US" sz="1050" dirty="0">
                <a:hlinkClick r:id="rId3"/>
              </a:rPr>
              <a:t>https://youtu.be/d8-LO6FCna0?t=65</a:t>
            </a:r>
            <a:endParaRPr lang="en-TW" sz="1050" dirty="0"/>
          </a:p>
        </p:txBody>
      </p:sp>
      <p:pic>
        <p:nvPicPr>
          <p:cNvPr id="4" name="Picture 3">
            <a:hlinkClick r:id="rId3"/>
            <a:extLst>
              <a:ext uri="{FF2B5EF4-FFF2-40B4-BE49-F238E27FC236}">
                <a16:creationId xmlns:a16="http://schemas.microsoft.com/office/drawing/2014/main" id="{2441DA5B-5CFA-374A-AE7D-37136FDBB799}"/>
              </a:ext>
            </a:extLst>
          </p:cNvPr>
          <p:cNvPicPr>
            <a:picLocks noChangeAspect="1"/>
          </p:cNvPicPr>
          <p:nvPr/>
        </p:nvPicPr>
        <p:blipFill>
          <a:blip r:embed="rId4"/>
          <a:stretch>
            <a:fillRect/>
          </a:stretch>
        </p:blipFill>
        <p:spPr>
          <a:xfrm>
            <a:off x="311700" y="1508488"/>
            <a:ext cx="4058077" cy="2292314"/>
          </a:xfrm>
          <a:prstGeom prst="rect">
            <a:avLst/>
          </a:prstGeom>
        </p:spPr>
      </p:pic>
      <p:pic>
        <p:nvPicPr>
          <p:cNvPr id="7" name="Picture 6">
            <a:hlinkClick r:id="rId5"/>
            <a:extLst>
              <a:ext uri="{FF2B5EF4-FFF2-40B4-BE49-F238E27FC236}">
                <a16:creationId xmlns:a16="http://schemas.microsoft.com/office/drawing/2014/main" id="{53F82172-772C-BE43-935D-1814BB22D4A3}"/>
              </a:ext>
            </a:extLst>
          </p:cNvPr>
          <p:cNvPicPr>
            <a:picLocks noChangeAspect="1"/>
          </p:cNvPicPr>
          <p:nvPr/>
        </p:nvPicPr>
        <p:blipFill>
          <a:blip r:embed="rId6"/>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5"/>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11700" y="4250200"/>
            <a:ext cx="3357009" cy="415498"/>
          </a:xfrm>
          <a:prstGeom prst="rect">
            <a:avLst/>
          </a:prstGeom>
          <a:noFill/>
        </p:spPr>
        <p:txBody>
          <a:bodyPr wrap="none" rtlCol="0">
            <a:spAutoFit/>
          </a:bodyPr>
          <a:lstStyle/>
          <a:p>
            <a:r>
              <a:rPr lang="en-US" sz="1050" b="1" dirty="0"/>
              <a:t>Fundamental theorem of algebra | Khan Academy</a:t>
            </a:r>
          </a:p>
          <a:p>
            <a:endParaRPr lang="en-TW" sz="1050" dirty="0"/>
          </a:p>
        </p:txBody>
      </p:sp>
    </p:spTree>
    <p:extLst>
      <p:ext uri="{BB962C8B-B14F-4D97-AF65-F5344CB8AC3E}">
        <p14:creationId xmlns:p14="http://schemas.microsoft.com/office/powerpoint/2010/main" val="200272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688" y="349238"/>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Namespaces:</a:t>
            </a:r>
            <a:br>
              <a:rPr lang="en" dirty="0"/>
            </a:br>
            <a:r>
              <a:rPr lang="en" dirty="0"/>
              <a:t>Encoded Symmetries in the IT industry</a:t>
            </a:r>
            <a:endParaRPr dirty="0"/>
          </a:p>
        </p:txBody>
      </p:sp>
      <p:pic>
        <p:nvPicPr>
          <p:cNvPr id="432" name="Google Shape;432;p52">
            <a:hlinkClick r:id="rId3"/>
          </p:cNvPr>
          <p:cNvPicPr preferRelativeResize="0"/>
          <p:nvPr/>
        </p:nvPicPr>
        <p:blipFill>
          <a:blip r:embed="rId4">
            <a:alphaModFix/>
          </a:blip>
          <a:stretch>
            <a:fillRect/>
          </a:stretch>
        </p:blipFill>
        <p:spPr>
          <a:xfrm>
            <a:off x="1769000" y="1846900"/>
            <a:ext cx="787176" cy="874425"/>
          </a:xfrm>
          <a:prstGeom prst="rect">
            <a:avLst/>
          </a:prstGeom>
          <a:noFill/>
          <a:ln>
            <a:noFill/>
          </a:ln>
        </p:spPr>
      </p:pic>
      <p:pic>
        <p:nvPicPr>
          <p:cNvPr id="433" name="Google Shape;433;p52">
            <a:hlinkClick r:id="rId5"/>
          </p:cNvPr>
          <p:cNvPicPr preferRelativeResize="0"/>
          <p:nvPr/>
        </p:nvPicPr>
        <p:blipFill>
          <a:blip r:embed="rId6">
            <a:alphaModFix/>
          </a:blip>
          <a:stretch>
            <a:fillRect/>
          </a:stretch>
        </p:blipFill>
        <p:spPr>
          <a:xfrm>
            <a:off x="6699236" y="4165325"/>
            <a:ext cx="1967639" cy="400200"/>
          </a:xfrm>
          <a:prstGeom prst="rect">
            <a:avLst/>
          </a:prstGeom>
          <a:noFill/>
          <a:ln>
            <a:noFill/>
          </a:ln>
        </p:spPr>
      </p:pic>
      <p:pic>
        <p:nvPicPr>
          <p:cNvPr id="434" name="Google Shape;434;p52">
            <a:hlinkClick r:id="rId7"/>
          </p:cNvPr>
          <p:cNvPicPr preferRelativeResize="0"/>
          <p:nvPr/>
        </p:nvPicPr>
        <p:blipFill>
          <a:blip r:embed="rId8">
            <a:alphaModFix/>
          </a:blip>
          <a:stretch>
            <a:fillRect/>
          </a:stretch>
        </p:blipFill>
        <p:spPr>
          <a:xfrm>
            <a:off x="813225" y="1846901"/>
            <a:ext cx="838125" cy="838096"/>
          </a:xfrm>
          <a:prstGeom prst="rect">
            <a:avLst/>
          </a:prstGeom>
          <a:noFill/>
          <a:ln>
            <a:noFill/>
          </a:ln>
        </p:spPr>
      </p:pic>
      <p:pic>
        <p:nvPicPr>
          <p:cNvPr id="435" name="Google Shape;435;p52"/>
          <p:cNvPicPr preferRelativeResize="0"/>
          <p:nvPr/>
        </p:nvPicPr>
        <p:blipFill>
          <a:blip r:embed="rId9">
            <a:alphaModFix/>
          </a:blip>
          <a:stretch>
            <a:fillRect/>
          </a:stretch>
        </p:blipFill>
        <p:spPr>
          <a:xfrm>
            <a:off x="2961400" y="1478125"/>
            <a:ext cx="3221176" cy="3221176"/>
          </a:xfrm>
          <a:prstGeom prst="rect">
            <a:avLst/>
          </a:prstGeom>
          <a:noFill/>
          <a:ln>
            <a:noFill/>
          </a:ln>
        </p:spPr>
      </p:pic>
      <p:sp>
        <p:nvSpPr>
          <p:cNvPr id="436" name="Google Shape;436;p52"/>
          <p:cNvSpPr txBox="1"/>
          <p:nvPr/>
        </p:nvSpPr>
        <p:spPr>
          <a:xfrm>
            <a:off x="2509400" y="4699300"/>
            <a:ext cx="44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Image source: </a:t>
            </a:r>
            <a:r>
              <a:rPr lang="en">
                <a:solidFill>
                  <a:srgbClr val="073763"/>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Graph Database for Beginners by Neo4j</a:t>
            </a:r>
            <a:endParaRPr>
              <a:solidFill>
                <a:srgbClr val="073763"/>
              </a:solidFill>
              <a:latin typeface="Lato"/>
              <a:ea typeface="Lato"/>
              <a:cs typeface="Lato"/>
              <a:sym typeface="Lato"/>
            </a:endParaRPr>
          </a:p>
        </p:txBody>
      </p:sp>
      <p:pic>
        <p:nvPicPr>
          <p:cNvPr id="437" name="Google Shape;437;p52"/>
          <p:cNvPicPr preferRelativeResize="0"/>
          <p:nvPr/>
        </p:nvPicPr>
        <p:blipFill>
          <a:blip r:embed="rId11">
            <a:alphaModFix/>
          </a:blip>
          <a:stretch>
            <a:fillRect/>
          </a:stretch>
        </p:blipFill>
        <p:spPr>
          <a:xfrm>
            <a:off x="7045049" y="3528975"/>
            <a:ext cx="1123974" cy="469350"/>
          </a:xfrm>
          <a:prstGeom prst="rect">
            <a:avLst/>
          </a:prstGeom>
          <a:noFill/>
          <a:ln>
            <a:noFill/>
          </a:ln>
        </p:spPr>
      </p:pic>
      <p:pic>
        <p:nvPicPr>
          <p:cNvPr id="438" name="Google Shape;438;p52">
            <a:hlinkClick r:id="rId12"/>
          </p:cNvPr>
          <p:cNvPicPr preferRelativeResize="0"/>
          <p:nvPr/>
        </p:nvPicPr>
        <p:blipFill>
          <a:blip r:embed="rId13">
            <a:alphaModFix/>
          </a:blip>
          <a:stretch>
            <a:fillRect/>
          </a:stretch>
        </p:blipFill>
        <p:spPr>
          <a:xfrm>
            <a:off x="6444487" y="1634129"/>
            <a:ext cx="2325100" cy="1395983"/>
          </a:xfrm>
          <a:prstGeom prst="rect">
            <a:avLst/>
          </a:prstGeom>
          <a:noFill/>
          <a:ln>
            <a:noFill/>
          </a:ln>
        </p:spPr>
      </p:pic>
      <p:pic>
        <p:nvPicPr>
          <p:cNvPr id="439" name="Google Shape;439;p52"/>
          <p:cNvPicPr preferRelativeResize="0"/>
          <p:nvPr/>
        </p:nvPicPr>
        <p:blipFill>
          <a:blip r:embed="rId14">
            <a:alphaModFix/>
          </a:blip>
          <a:stretch>
            <a:fillRect/>
          </a:stretch>
        </p:blipFill>
        <p:spPr>
          <a:xfrm>
            <a:off x="774999" y="3333725"/>
            <a:ext cx="838127" cy="469350"/>
          </a:xfrm>
          <a:prstGeom prst="rect">
            <a:avLst/>
          </a:prstGeom>
          <a:noFill/>
          <a:ln>
            <a:noFill/>
          </a:ln>
        </p:spPr>
      </p:pic>
      <p:pic>
        <p:nvPicPr>
          <p:cNvPr id="440" name="Google Shape;440;p52"/>
          <p:cNvPicPr preferRelativeResize="0"/>
          <p:nvPr/>
        </p:nvPicPr>
        <p:blipFill>
          <a:blip r:embed="rId15">
            <a:alphaModFix/>
          </a:blip>
          <a:stretch>
            <a:fillRect/>
          </a:stretch>
        </p:blipFill>
        <p:spPr>
          <a:xfrm>
            <a:off x="1769000" y="3295500"/>
            <a:ext cx="787174" cy="545791"/>
          </a:xfrm>
          <a:prstGeom prst="rect">
            <a:avLst/>
          </a:prstGeom>
          <a:noFill/>
          <a:ln>
            <a:noFill/>
          </a:ln>
        </p:spPr>
      </p:pic>
      <p:pic>
        <p:nvPicPr>
          <p:cNvPr id="441" name="Google Shape;441;p52"/>
          <p:cNvPicPr preferRelativeResize="0"/>
          <p:nvPr/>
        </p:nvPicPr>
        <p:blipFill>
          <a:blip r:embed="rId16">
            <a:alphaModFix/>
          </a:blip>
          <a:stretch>
            <a:fillRect/>
          </a:stretch>
        </p:blipFill>
        <p:spPr>
          <a:xfrm>
            <a:off x="1769000" y="4092976"/>
            <a:ext cx="724850" cy="362425"/>
          </a:xfrm>
          <a:prstGeom prst="rect">
            <a:avLst/>
          </a:prstGeom>
          <a:noFill/>
          <a:ln>
            <a:noFill/>
          </a:ln>
        </p:spPr>
      </p:pic>
      <p:pic>
        <p:nvPicPr>
          <p:cNvPr id="442" name="Google Shape;442;p52"/>
          <p:cNvPicPr preferRelativeResize="0"/>
          <p:nvPr/>
        </p:nvPicPr>
        <p:blipFill>
          <a:blip r:embed="rId17">
            <a:alphaModFix/>
          </a:blip>
          <a:stretch>
            <a:fillRect/>
          </a:stretch>
        </p:blipFill>
        <p:spPr>
          <a:xfrm>
            <a:off x="775000" y="3966876"/>
            <a:ext cx="838126" cy="59866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that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356763" y="4781409"/>
            <a:ext cx="2430474" cy="253916"/>
          </a:xfrm>
          <a:prstGeom prst="rect">
            <a:avLst/>
          </a:prstGeom>
          <a:noFill/>
        </p:spPr>
        <p:txBody>
          <a:bodyPr wrap="none" rtlCol="0">
            <a:spAutoFit/>
          </a:bodyPr>
          <a:lstStyle/>
          <a:p>
            <a:r>
              <a:rPr lang="en-US" sz="1050" dirty="0">
                <a:hlinkClick r:id="rId3"/>
              </a:rPr>
              <a:t>https://youtu.be/h7apO7q16V0?t=732</a:t>
            </a:r>
            <a:endParaRPr lang="en-TW" sz="1050" dirty="0"/>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73020" y="1154070"/>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21230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88702" y="2285400"/>
            <a:ext cx="8520600" cy="572700"/>
          </a:xfrm>
          <a:prstGeom prst="rect">
            <a:avLst/>
          </a:prstGeom>
        </p:spPr>
        <p:txBody>
          <a:bodyPr>
            <a:normAutofit fontScale="90000"/>
          </a:bodyPr>
          <a:lstStyle/>
          <a:p>
            <a:pPr algn="ctr"/>
            <a:r>
              <a:rPr lang="en-US" dirty="0">
                <a:solidFill>
                  <a:schemeClr val="tx1"/>
                </a:solidFill>
              </a:rPr>
              <a:t>What is the minimum Symbol Space?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Tree>
    <p:extLst>
      <p:ext uri="{BB962C8B-B14F-4D97-AF65-F5344CB8AC3E}">
        <p14:creationId xmlns:p14="http://schemas.microsoft.com/office/powerpoint/2010/main" val="2904307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88702" y="2285400"/>
            <a:ext cx="8520600" cy="572700"/>
          </a:xfrm>
          <a:prstGeom prst="rect">
            <a:avLst/>
          </a:prstGeom>
        </p:spPr>
        <p:txBody>
          <a:bodyPr>
            <a:normAutofit fontScale="90000"/>
          </a:bodyPr>
          <a:lstStyle/>
          <a:p>
            <a:pPr algn="ctr"/>
            <a:r>
              <a:rPr lang="en-US" dirty="0">
                <a:solidFill>
                  <a:schemeClr val="tx1"/>
                </a:solidFill>
              </a:rPr>
              <a:t>Is binary valued system the smallest symbol set?</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Tree>
    <p:extLst>
      <p:ext uri="{BB962C8B-B14F-4D97-AF65-F5344CB8AC3E}">
        <p14:creationId xmlns:p14="http://schemas.microsoft.com/office/powerpoint/2010/main" val="174685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1290346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576957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Memoization</a:t>
            </a:r>
            <a:endParaRPr dirty="0">
              <a:solidFill>
                <a:schemeClr val="tx1"/>
              </a:solidFill>
            </a:endParaRPr>
          </a:p>
        </p:txBody>
      </p:sp>
      <p:pic>
        <p:nvPicPr>
          <p:cNvPr id="2" name="Picture 1">
            <a:hlinkClick r:id="rId3"/>
            <a:extLst>
              <a:ext uri="{FF2B5EF4-FFF2-40B4-BE49-F238E27FC236}">
                <a16:creationId xmlns:a16="http://schemas.microsoft.com/office/drawing/2014/main" id="{C9601707-B5E5-A345-BC76-FB26CEDC978F}"/>
              </a:ext>
            </a:extLst>
          </p:cNvPr>
          <p:cNvPicPr>
            <a:picLocks noChangeAspect="1"/>
          </p:cNvPicPr>
          <p:nvPr/>
        </p:nvPicPr>
        <p:blipFill>
          <a:blip r:embed="rId4"/>
          <a:stretch>
            <a:fillRect/>
          </a:stretch>
        </p:blipFill>
        <p:spPr>
          <a:xfrm>
            <a:off x="1794787" y="1017725"/>
            <a:ext cx="5554426" cy="3804657"/>
          </a:xfrm>
          <a:prstGeom prst="rect">
            <a:avLst/>
          </a:prstGeom>
        </p:spPr>
      </p:pic>
      <p:sp>
        <p:nvSpPr>
          <p:cNvPr id="5" name="TextBox 4">
            <a:extLst>
              <a:ext uri="{FF2B5EF4-FFF2-40B4-BE49-F238E27FC236}">
                <a16:creationId xmlns:a16="http://schemas.microsoft.com/office/drawing/2014/main" id="{40E811E4-36AD-404E-A61C-6F3FC00DDE0B}"/>
              </a:ext>
            </a:extLst>
          </p:cNvPr>
          <p:cNvSpPr txBox="1"/>
          <p:nvPr/>
        </p:nvSpPr>
        <p:spPr>
          <a:xfrm>
            <a:off x="2301186" y="4812882"/>
            <a:ext cx="4541628" cy="307777"/>
          </a:xfrm>
          <a:prstGeom prst="rect">
            <a:avLst/>
          </a:prstGeom>
          <a:noFill/>
        </p:spPr>
        <p:txBody>
          <a:bodyPr wrap="none" rtlCol="0">
            <a:spAutoFit/>
          </a:bodyPr>
          <a:lstStyle/>
          <a:p>
            <a:r>
              <a:rPr lang="en-TW" dirty="0">
                <a:hlinkClick r:id="rId3"/>
              </a:rPr>
              <a:t>An important technique to manage names dynamically!</a:t>
            </a:r>
            <a:endParaRPr lang="en-TW" dirty="0"/>
          </a:p>
        </p:txBody>
      </p:sp>
    </p:spTree>
    <p:extLst>
      <p:ext uri="{BB962C8B-B14F-4D97-AF65-F5344CB8AC3E}">
        <p14:creationId xmlns:p14="http://schemas.microsoft.com/office/powerpoint/2010/main" val="2107807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Maybe we should teach Math in a different sequence</a:t>
            </a:r>
            <a:endParaRPr dirty="0"/>
          </a:p>
        </p:txBody>
      </p:sp>
      <p:sp>
        <p:nvSpPr>
          <p:cNvPr id="2" name="TextBox 1">
            <a:extLst>
              <a:ext uri="{FF2B5EF4-FFF2-40B4-BE49-F238E27FC236}">
                <a16:creationId xmlns:a16="http://schemas.microsoft.com/office/drawing/2014/main" id="{5A3D6099-4635-D640-9134-20ECAFD03BFD}"/>
              </a:ext>
            </a:extLst>
          </p:cNvPr>
          <p:cNvSpPr txBox="1"/>
          <p:nvPr/>
        </p:nvSpPr>
        <p:spPr>
          <a:xfrm>
            <a:off x="2888685" y="2920095"/>
            <a:ext cx="3366627" cy="523220"/>
          </a:xfrm>
          <a:prstGeom prst="rect">
            <a:avLst/>
          </a:prstGeom>
          <a:noFill/>
        </p:spPr>
        <p:txBody>
          <a:bodyPr wrap="none" rtlCol="0">
            <a:spAutoFit/>
          </a:bodyPr>
          <a:lstStyle/>
          <a:p>
            <a:pPr algn="ctr"/>
            <a:r>
              <a:rPr lang="en-TW" dirty="0"/>
              <a:t>A curriculum modeled after</a:t>
            </a:r>
          </a:p>
          <a:p>
            <a:pPr algn="ctr"/>
            <a:r>
              <a:rPr lang="en-TW" dirty="0"/>
              <a:t>Curry-Howard-Lambek Correspondence</a:t>
            </a:r>
          </a:p>
        </p:txBody>
      </p:sp>
      <p:sp>
        <p:nvSpPr>
          <p:cNvPr id="6" name="TextBox 5">
            <a:extLst>
              <a:ext uri="{FF2B5EF4-FFF2-40B4-BE49-F238E27FC236}">
                <a16:creationId xmlns:a16="http://schemas.microsoft.com/office/drawing/2014/main" id="{13D7E963-8EDB-2145-83C2-F67E4F84A985}"/>
              </a:ext>
            </a:extLst>
          </p:cNvPr>
          <p:cNvSpPr txBox="1"/>
          <p:nvPr/>
        </p:nvSpPr>
        <p:spPr>
          <a:xfrm>
            <a:off x="3554734" y="2194498"/>
            <a:ext cx="2034531" cy="307777"/>
          </a:xfrm>
          <a:prstGeom prst="rect">
            <a:avLst/>
          </a:prstGeom>
          <a:noFill/>
        </p:spPr>
        <p:txBody>
          <a:bodyPr wrap="none" rtlCol="0">
            <a:spAutoFit/>
          </a:bodyPr>
          <a:lstStyle/>
          <a:p>
            <a:pPr algn="ctr"/>
            <a:r>
              <a:rPr lang="en-TW" dirty="0"/>
              <a:t>The notion of Pureness</a:t>
            </a:r>
          </a:p>
        </p:txBody>
      </p:sp>
      <p:sp>
        <p:nvSpPr>
          <p:cNvPr id="7" name="TextBox 6">
            <a:extLst>
              <a:ext uri="{FF2B5EF4-FFF2-40B4-BE49-F238E27FC236}">
                <a16:creationId xmlns:a16="http://schemas.microsoft.com/office/drawing/2014/main" id="{4BE341D0-61C4-134F-8375-B95DFC567E52}"/>
              </a:ext>
            </a:extLst>
          </p:cNvPr>
          <p:cNvSpPr txBox="1"/>
          <p:nvPr/>
        </p:nvSpPr>
        <p:spPr>
          <a:xfrm>
            <a:off x="3191655" y="2571750"/>
            <a:ext cx="2760692" cy="307777"/>
          </a:xfrm>
          <a:prstGeom prst="rect">
            <a:avLst/>
          </a:prstGeom>
          <a:noFill/>
        </p:spPr>
        <p:txBody>
          <a:bodyPr wrap="none" rtlCol="0">
            <a:spAutoFit/>
          </a:bodyPr>
          <a:lstStyle/>
          <a:p>
            <a:pPr algn="ctr"/>
            <a:r>
              <a:rPr lang="en-TW" dirty="0"/>
              <a:t>Approximation to Idealized Truth</a:t>
            </a:r>
          </a:p>
        </p:txBody>
      </p:sp>
    </p:spTree>
    <p:extLst>
      <p:ext uri="{BB962C8B-B14F-4D97-AF65-F5344CB8AC3E}">
        <p14:creationId xmlns:p14="http://schemas.microsoft.com/office/powerpoint/2010/main" val="1834412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Number Theory, Physics, and Geometry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hlinkClick r:id="rId3"/>
            <a:extLst>
              <a:ext uri="{FF2B5EF4-FFF2-40B4-BE49-F238E27FC236}">
                <a16:creationId xmlns:a16="http://schemas.microsoft.com/office/drawing/2014/main" id="{E22F827B-4C28-414C-A222-F25642FD11CA}"/>
              </a:ext>
            </a:extLst>
          </p:cNvPr>
          <p:cNvPicPr>
            <a:picLocks noChangeAspect="1"/>
          </p:cNvPicPr>
          <p:nvPr/>
        </p:nvPicPr>
        <p:blipFill>
          <a:blip r:embed="rId4"/>
          <a:stretch>
            <a:fillRect/>
          </a:stretch>
        </p:blipFill>
        <p:spPr>
          <a:xfrm>
            <a:off x="1903163" y="1068765"/>
            <a:ext cx="5337674" cy="3485531"/>
          </a:xfrm>
          <a:prstGeom prst="rect">
            <a:avLst/>
          </a:prstGeom>
        </p:spPr>
      </p:pic>
      <p:sp>
        <p:nvSpPr>
          <p:cNvPr id="5" name="TextBox 4">
            <a:extLst>
              <a:ext uri="{FF2B5EF4-FFF2-40B4-BE49-F238E27FC236}">
                <a16:creationId xmlns:a16="http://schemas.microsoft.com/office/drawing/2014/main" id="{1FEE2471-8757-F047-A509-13BAD68873F6}"/>
              </a:ext>
            </a:extLst>
          </p:cNvPr>
          <p:cNvSpPr txBox="1"/>
          <p:nvPr/>
        </p:nvSpPr>
        <p:spPr>
          <a:xfrm>
            <a:off x="2096540" y="4605336"/>
            <a:ext cx="4950919" cy="430887"/>
          </a:xfrm>
          <a:prstGeom prst="rect">
            <a:avLst/>
          </a:prstGeom>
          <a:noFill/>
        </p:spPr>
        <p:txBody>
          <a:bodyPr wrap="square" rtlCol="0">
            <a:spAutoFit/>
          </a:bodyPr>
          <a:lstStyle/>
          <a:p>
            <a:pPr algn="ctr"/>
            <a:r>
              <a:rPr lang="en-TW" sz="1100" dirty="0">
                <a:hlinkClick r:id="rId5"/>
              </a:rPr>
              <a:t>Ninhyong Kim </a:t>
            </a:r>
            <a:r>
              <a:rPr lang="en-TW" sz="1100" dirty="0"/>
              <a:t>has been</a:t>
            </a:r>
            <a:r>
              <a:rPr lang="en-US" sz="1100" dirty="0"/>
              <a:t> a research professor of number theory at the University of Oxford and the head of their number theory research group.</a:t>
            </a:r>
            <a:r>
              <a:rPr lang="en-TW" sz="1100" dirty="0"/>
              <a:t> </a:t>
            </a:r>
          </a:p>
        </p:txBody>
      </p:sp>
    </p:spTree>
    <p:extLst>
      <p:ext uri="{BB962C8B-B14F-4D97-AF65-F5344CB8AC3E}">
        <p14:creationId xmlns:p14="http://schemas.microsoft.com/office/powerpoint/2010/main" val="29657246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origin of </a:t>
            </a:r>
            <a:r>
              <a:rPr lang="en-US" dirty="0">
                <a:solidFill>
                  <a:srgbClr val="FF0000"/>
                </a:solidFill>
              </a:rPr>
              <a:t>Atomic Elements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E146EF16-8988-3D48-999B-3A1A75FC373F}"/>
              </a:ext>
            </a:extLst>
          </p:cNvPr>
          <p:cNvPicPr>
            <a:picLocks noChangeAspect="1"/>
          </p:cNvPicPr>
          <p:nvPr/>
        </p:nvPicPr>
        <p:blipFill>
          <a:blip r:embed="rId4"/>
          <a:stretch>
            <a:fillRect/>
          </a:stretch>
        </p:blipFill>
        <p:spPr>
          <a:xfrm>
            <a:off x="1643944" y="1032234"/>
            <a:ext cx="5856111" cy="3754942"/>
          </a:xfrm>
          <a:prstGeom prst="rect">
            <a:avLst/>
          </a:prstGeom>
        </p:spPr>
      </p:pic>
    </p:spTree>
    <p:extLst>
      <p:ext uri="{BB962C8B-B14F-4D97-AF65-F5344CB8AC3E}">
        <p14:creationId xmlns:p14="http://schemas.microsoft.com/office/powerpoint/2010/main" val="166391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known set of </a:t>
            </a:r>
            <a:r>
              <a:rPr lang="en-US" dirty="0">
                <a:solidFill>
                  <a:srgbClr val="FF0000"/>
                </a:solidFill>
              </a:rPr>
              <a:t>Elementary Particles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hlinkClick r:id="rId3"/>
            <a:extLst>
              <a:ext uri="{FF2B5EF4-FFF2-40B4-BE49-F238E27FC236}">
                <a16:creationId xmlns:a16="http://schemas.microsoft.com/office/drawing/2014/main" id="{1929E489-FD8A-8D4C-87C9-67A89DC065B0}"/>
              </a:ext>
            </a:extLst>
          </p:cNvPr>
          <p:cNvPicPr>
            <a:picLocks noChangeAspect="1"/>
          </p:cNvPicPr>
          <p:nvPr/>
        </p:nvPicPr>
        <p:blipFill>
          <a:blip r:embed="rId4"/>
          <a:stretch>
            <a:fillRect/>
          </a:stretch>
        </p:blipFill>
        <p:spPr>
          <a:xfrm>
            <a:off x="238897" y="1525385"/>
            <a:ext cx="4137818" cy="2702018"/>
          </a:xfrm>
          <a:prstGeom prst="rect">
            <a:avLst/>
          </a:prstGeom>
        </p:spPr>
      </p:pic>
      <p:pic>
        <p:nvPicPr>
          <p:cNvPr id="4" name="Picture 3">
            <a:hlinkClick r:id="rId5"/>
            <a:extLst>
              <a:ext uri="{FF2B5EF4-FFF2-40B4-BE49-F238E27FC236}">
                <a16:creationId xmlns:a16="http://schemas.microsoft.com/office/drawing/2014/main" id="{758AD65E-B344-0543-B6D9-310B080C24CF}"/>
              </a:ext>
            </a:extLst>
          </p:cNvPr>
          <p:cNvPicPr>
            <a:picLocks noChangeAspect="1"/>
          </p:cNvPicPr>
          <p:nvPr/>
        </p:nvPicPr>
        <p:blipFill>
          <a:blip r:embed="rId6"/>
          <a:stretch>
            <a:fillRect/>
          </a:stretch>
        </p:blipFill>
        <p:spPr>
          <a:xfrm>
            <a:off x="4767287" y="1520005"/>
            <a:ext cx="4137818" cy="2702018"/>
          </a:xfrm>
          <a:prstGeom prst="rect">
            <a:avLst/>
          </a:prstGeom>
        </p:spPr>
      </p:pic>
    </p:spTree>
    <p:extLst>
      <p:ext uri="{BB962C8B-B14F-4D97-AF65-F5344CB8AC3E}">
        <p14:creationId xmlns:p14="http://schemas.microsoft.com/office/powerpoint/2010/main" val="1616344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700" y="45750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Key-Value pairs as a general form of Dictionaries/Encyclopedias</a:t>
            </a:r>
            <a:endParaRPr dirty="0"/>
          </a:p>
        </p:txBody>
      </p:sp>
      <p:pic>
        <p:nvPicPr>
          <p:cNvPr id="1026" name="Picture 2">
            <a:extLst>
              <a:ext uri="{FF2B5EF4-FFF2-40B4-BE49-F238E27FC236}">
                <a16:creationId xmlns:a16="http://schemas.microsoft.com/office/drawing/2014/main" id="{3F8AECA5-6FED-D24E-A808-6A15106DF8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76"/>
          <a:stretch/>
        </p:blipFill>
        <p:spPr bwMode="auto">
          <a:xfrm>
            <a:off x="4845602" y="1646336"/>
            <a:ext cx="3491834" cy="3072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finition of hash table | PCMag">
            <a:extLst>
              <a:ext uri="{FF2B5EF4-FFF2-40B4-BE49-F238E27FC236}">
                <a16:creationId xmlns:a16="http://schemas.microsoft.com/office/drawing/2014/main" id="{5C26482C-0654-ED47-9D55-6B7411E62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266" y="1646336"/>
            <a:ext cx="3458497" cy="2648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F898FB-48B0-9840-AC34-D5235E226F4D}"/>
              </a:ext>
            </a:extLst>
          </p:cNvPr>
          <p:cNvSpPr txBox="1"/>
          <p:nvPr/>
        </p:nvSpPr>
        <p:spPr>
          <a:xfrm>
            <a:off x="960627" y="4610665"/>
            <a:ext cx="3337773" cy="215444"/>
          </a:xfrm>
          <a:prstGeom prst="rect">
            <a:avLst/>
          </a:prstGeom>
          <a:noFill/>
        </p:spPr>
        <p:txBody>
          <a:bodyPr wrap="none" rtlCol="0">
            <a:spAutoFit/>
          </a:bodyPr>
          <a:lstStyle/>
          <a:p>
            <a:r>
              <a:rPr lang="en-US" sz="800" dirty="0"/>
              <a:t>I</a:t>
            </a:r>
            <a:r>
              <a:rPr lang="en-TW" sz="800" dirty="0"/>
              <a:t>mage source: </a:t>
            </a:r>
            <a:r>
              <a:rPr lang="en-US" sz="800" dirty="0">
                <a:hlinkClick r:id="rId5"/>
              </a:rPr>
              <a:t>https://</a:t>
            </a:r>
            <a:r>
              <a:rPr lang="en-US" sz="800" dirty="0" err="1">
                <a:hlinkClick r:id="rId5"/>
              </a:rPr>
              <a:t>www.pcmag.com</a:t>
            </a:r>
            <a:r>
              <a:rPr lang="en-US" sz="800" dirty="0">
                <a:hlinkClick r:id="rId5"/>
              </a:rPr>
              <a:t>/encyclopedia/term/hash-table</a:t>
            </a:r>
            <a:endParaRPr lang="en-TW" sz="800" dirty="0"/>
          </a:p>
        </p:txBody>
      </p:sp>
      <p:sp>
        <p:nvSpPr>
          <p:cNvPr id="17" name="TextBox 16">
            <a:extLst>
              <a:ext uri="{FF2B5EF4-FFF2-40B4-BE49-F238E27FC236}">
                <a16:creationId xmlns:a16="http://schemas.microsoft.com/office/drawing/2014/main" id="{9B9FC637-3943-AC41-BC57-4DAD89C0A62C}"/>
              </a:ext>
            </a:extLst>
          </p:cNvPr>
          <p:cNvSpPr txBox="1"/>
          <p:nvPr/>
        </p:nvSpPr>
        <p:spPr>
          <a:xfrm>
            <a:off x="4572000" y="4610665"/>
            <a:ext cx="3996607" cy="215444"/>
          </a:xfrm>
          <a:prstGeom prst="rect">
            <a:avLst/>
          </a:prstGeom>
          <a:noFill/>
        </p:spPr>
        <p:txBody>
          <a:bodyPr wrap="none" rtlCol="0">
            <a:spAutoFit/>
          </a:bodyPr>
          <a:lstStyle/>
          <a:p>
            <a:r>
              <a:rPr lang="en-US" sz="800" dirty="0"/>
              <a:t>I</a:t>
            </a:r>
            <a:r>
              <a:rPr lang="en-TW" sz="800" dirty="0"/>
              <a:t>mage source: </a:t>
            </a:r>
            <a:r>
              <a:rPr lang="en-US" sz="800" dirty="0">
                <a:hlinkClick r:id="rId6"/>
              </a:rPr>
              <a:t>https://</a:t>
            </a:r>
            <a:r>
              <a:rPr lang="en-US" sz="800" dirty="0" err="1">
                <a:hlinkClick r:id="rId6"/>
              </a:rPr>
              <a:t>librarykvjhagrakhand.wordpress.com</a:t>
            </a:r>
            <a:r>
              <a:rPr lang="en-US" sz="800" dirty="0">
                <a:hlinkClick r:id="rId6"/>
              </a:rPr>
              <a:t>/encyclopedia-</a:t>
            </a:r>
            <a:r>
              <a:rPr lang="en-US" sz="800" dirty="0" err="1">
                <a:hlinkClick r:id="rId6"/>
              </a:rPr>
              <a:t>britannica</a:t>
            </a:r>
            <a:r>
              <a:rPr lang="en-US" sz="800" dirty="0">
                <a:hlinkClick r:id="rId6"/>
              </a:rPr>
              <a:t>/</a:t>
            </a:r>
            <a:endParaRPr lang="en-TW" sz="800" dirty="0"/>
          </a:p>
        </p:txBody>
      </p:sp>
    </p:spTree>
    <p:extLst>
      <p:ext uri="{BB962C8B-B14F-4D97-AF65-F5344CB8AC3E}">
        <p14:creationId xmlns:p14="http://schemas.microsoft.com/office/powerpoint/2010/main" val="1899045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way </a:t>
            </a:r>
            <a:r>
              <a:rPr lang="en-US">
                <a:solidFill>
                  <a:schemeClr val="tx1"/>
                </a:solidFill>
              </a:rPr>
              <a:t>medical doctors </a:t>
            </a:r>
            <a:r>
              <a:rPr lang="en-US" dirty="0">
                <a:solidFill>
                  <a:schemeClr val="tx1"/>
                </a:solidFill>
              </a:rPr>
              <a:t>talks about </a:t>
            </a:r>
            <a:r>
              <a:rPr lang="en-US" dirty="0">
                <a:solidFill>
                  <a:srgbClr val="FF0000"/>
                </a:solidFill>
              </a:rPr>
              <a:t>Human Anatomy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011BDE97-576C-9C47-BC52-7407FA95078F}"/>
              </a:ext>
            </a:extLst>
          </p:cNvPr>
          <p:cNvPicPr>
            <a:picLocks noChangeAspect="1"/>
          </p:cNvPicPr>
          <p:nvPr/>
        </p:nvPicPr>
        <p:blipFill>
          <a:blip r:embed="rId4"/>
          <a:stretch>
            <a:fillRect/>
          </a:stretch>
        </p:blipFill>
        <p:spPr>
          <a:xfrm>
            <a:off x="1721387" y="1132244"/>
            <a:ext cx="5701225" cy="3722931"/>
          </a:xfrm>
          <a:prstGeom prst="rect">
            <a:avLst/>
          </a:prstGeom>
        </p:spPr>
      </p:pic>
    </p:spTree>
    <p:extLst>
      <p:ext uri="{BB962C8B-B14F-4D97-AF65-F5344CB8AC3E}">
        <p14:creationId xmlns:p14="http://schemas.microsoft.com/office/powerpoint/2010/main" val="3321955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musicians “</a:t>
            </a:r>
            <a:r>
              <a:rPr lang="en-US" b="1" i="1" dirty="0">
                <a:solidFill>
                  <a:schemeClr val="tx1"/>
                </a:solidFill>
              </a:rPr>
              <a:t>assign names</a:t>
            </a:r>
            <a:r>
              <a:rPr lang="en-US" dirty="0">
                <a:solidFill>
                  <a:schemeClr val="tx1"/>
                </a:solidFill>
              </a:rPr>
              <a:t>” to </a:t>
            </a:r>
            <a:r>
              <a:rPr lang="en-US" dirty="0">
                <a:solidFill>
                  <a:srgbClr val="FF0000"/>
                </a:solidFill>
              </a:rPr>
              <a:t>Music</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extLst>
              <a:ext uri="{FF2B5EF4-FFF2-40B4-BE49-F238E27FC236}">
                <a16:creationId xmlns:a16="http://schemas.microsoft.com/office/drawing/2014/main" id="{4BF8FF87-6DDE-5344-A1D2-0F4EDC1DF5DC}"/>
              </a:ext>
            </a:extLst>
          </p:cNvPr>
          <p:cNvPicPr>
            <a:picLocks noChangeAspect="1"/>
          </p:cNvPicPr>
          <p:nvPr/>
        </p:nvPicPr>
        <p:blipFill>
          <a:blip r:embed="rId3"/>
          <a:stretch>
            <a:fillRect/>
          </a:stretch>
        </p:blipFill>
        <p:spPr>
          <a:xfrm>
            <a:off x="1667804" y="1150208"/>
            <a:ext cx="2438168" cy="3781350"/>
          </a:xfrm>
          <a:prstGeom prst="rect">
            <a:avLst/>
          </a:prstGeom>
        </p:spPr>
      </p:pic>
      <p:pic>
        <p:nvPicPr>
          <p:cNvPr id="3" name="Picture 2">
            <a:extLst>
              <a:ext uri="{FF2B5EF4-FFF2-40B4-BE49-F238E27FC236}">
                <a16:creationId xmlns:a16="http://schemas.microsoft.com/office/drawing/2014/main" id="{A8B32C8B-22DB-714A-A7E1-1F06160D3E7B}"/>
              </a:ext>
            </a:extLst>
          </p:cNvPr>
          <p:cNvPicPr>
            <a:picLocks noChangeAspect="1"/>
          </p:cNvPicPr>
          <p:nvPr/>
        </p:nvPicPr>
        <p:blipFill>
          <a:blip r:embed="rId4"/>
          <a:stretch>
            <a:fillRect/>
          </a:stretch>
        </p:blipFill>
        <p:spPr>
          <a:xfrm>
            <a:off x="4504872" y="1150208"/>
            <a:ext cx="2438168" cy="3781351"/>
          </a:xfrm>
          <a:prstGeom prst="rect">
            <a:avLst/>
          </a:prstGeom>
        </p:spPr>
      </p:pic>
    </p:spTree>
    <p:extLst>
      <p:ext uri="{BB962C8B-B14F-4D97-AF65-F5344CB8AC3E}">
        <p14:creationId xmlns:p14="http://schemas.microsoft.com/office/powerpoint/2010/main" val="660167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topologists “</a:t>
            </a:r>
            <a:r>
              <a:rPr lang="en-US" b="1" i="1" dirty="0">
                <a:solidFill>
                  <a:schemeClr val="tx1"/>
                </a:solidFill>
              </a:rPr>
              <a:t>assign names</a:t>
            </a:r>
            <a:r>
              <a:rPr lang="en-US" dirty="0">
                <a:solidFill>
                  <a:schemeClr val="tx1"/>
                </a:solidFill>
              </a:rPr>
              <a:t>” to </a:t>
            </a:r>
            <a:r>
              <a:rPr lang="en-US" dirty="0">
                <a:solidFill>
                  <a:srgbClr val="FF0000"/>
                </a:solidFill>
              </a:rPr>
              <a:t>Music</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B51BBAB8-0FE3-1F43-BA31-5BD7AFA5CB9B}"/>
              </a:ext>
            </a:extLst>
          </p:cNvPr>
          <p:cNvPicPr>
            <a:picLocks noChangeAspect="1"/>
          </p:cNvPicPr>
          <p:nvPr/>
        </p:nvPicPr>
        <p:blipFill>
          <a:blip r:embed="rId3"/>
          <a:stretch>
            <a:fillRect/>
          </a:stretch>
        </p:blipFill>
        <p:spPr>
          <a:xfrm>
            <a:off x="233867" y="1153832"/>
            <a:ext cx="2667930" cy="3649601"/>
          </a:xfrm>
          <a:prstGeom prst="rect">
            <a:avLst/>
          </a:prstGeom>
        </p:spPr>
      </p:pic>
      <p:pic>
        <p:nvPicPr>
          <p:cNvPr id="5" name="Picture 4">
            <a:extLst>
              <a:ext uri="{FF2B5EF4-FFF2-40B4-BE49-F238E27FC236}">
                <a16:creationId xmlns:a16="http://schemas.microsoft.com/office/drawing/2014/main" id="{6BB5C601-DF28-F243-A636-CE1866ADA229}"/>
              </a:ext>
            </a:extLst>
          </p:cNvPr>
          <p:cNvPicPr>
            <a:picLocks noChangeAspect="1"/>
          </p:cNvPicPr>
          <p:nvPr/>
        </p:nvPicPr>
        <p:blipFill>
          <a:blip r:embed="rId4"/>
          <a:stretch>
            <a:fillRect/>
          </a:stretch>
        </p:blipFill>
        <p:spPr>
          <a:xfrm>
            <a:off x="3238035" y="1153830"/>
            <a:ext cx="2667930" cy="3649601"/>
          </a:xfrm>
          <a:prstGeom prst="rect">
            <a:avLst/>
          </a:prstGeom>
        </p:spPr>
      </p:pic>
      <p:pic>
        <p:nvPicPr>
          <p:cNvPr id="6" name="Picture 5">
            <a:extLst>
              <a:ext uri="{FF2B5EF4-FFF2-40B4-BE49-F238E27FC236}">
                <a16:creationId xmlns:a16="http://schemas.microsoft.com/office/drawing/2014/main" id="{7791215A-D603-5D40-9416-40E267D8C795}"/>
              </a:ext>
            </a:extLst>
          </p:cNvPr>
          <p:cNvPicPr>
            <a:picLocks noChangeAspect="1"/>
          </p:cNvPicPr>
          <p:nvPr/>
        </p:nvPicPr>
        <p:blipFill>
          <a:blip r:embed="rId5"/>
          <a:stretch>
            <a:fillRect/>
          </a:stretch>
        </p:blipFill>
        <p:spPr>
          <a:xfrm>
            <a:off x="6242204" y="1153831"/>
            <a:ext cx="2667930" cy="3649601"/>
          </a:xfrm>
          <a:prstGeom prst="rect">
            <a:avLst/>
          </a:prstGeom>
        </p:spPr>
      </p:pic>
      <p:sp>
        <p:nvSpPr>
          <p:cNvPr id="7" name="TextBox 6">
            <a:extLst>
              <a:ext uri="{FF2B5EF4-FFF2-40B4-BE49-F238E27FC236}">
                <a16:creationId xmlns:a16="http://schemas.microsoft.com/office/drawing/2014/main" id="{0B4D236B-6246-CF41-9E52-858299135630}"/>
              </a:ext>
            </a:extLst>
          </p:cNvPr>
          <p:cNvSpPr txBox="1"/>
          <p:nvPr/>
        </p:nvSpPr>
        <p:spPr>
          <a:xfrm>
            <a:off x="1590254" y="4803431"/>
            <a:ext cx="5963492" cy="307777"/>
          </a:xfrm>
          <a:prstGeom prst="rect">
            <a:avLst/>
          </a:prstGeom>
          <a:noFill/>
        </p:spPr>
        <p:txBody>
          <a:bodyPr wrap="none" rtlCol="0">
            <a:spAutoFit/>
          </a:bodyPr>
          <a:lstStyle/>
          <a:p>
            <a:r>
              <a:rPr lang="en-TW" dirty="0"/>
              <a:t>More information about this series: </a:t>
            </a:r>
            <a:r>
              <a:rPr lang="en-US" dirty="0">
                <a:hlinkClick r:id="rId6"/>
              </a:rPr>
              <a:t>https://</a:t>
            </a:r>
            <a:r>
              <a:rPr lang="en-US" dirty="0" err="1">
                <a:hlinkClick r:id="rId6"/>
              </a:rPr>
              <a:t>www.springer.com</a:t>
            </a:r>
            <a:r>
              <a:rPr lang="en-US" dirty="0">
                <a:hlinkClick r:id="rId6"/>
              </a:rPr>
              <a:t>/series/8349</a:t>
            </a:r>
            <a:endParaRPr lang="en-TW" dirty="0"/>
          </a:p>
        </p:txBody>
      </p:sp>
    </p:spTree>
    <p:extLst>
      <p:ext uri="{BB962C8B-B14F-4D97-AF65-F5344CB8AC3E}">
        <p14:creationId xmlns:p14="http://schemas.microsoft.com/office/powerpoint/2010/main" val="3479742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Way to Get Internet Domain Name Service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AB7EFF63-FEA5-F448-9653-CEE0B0B2EDD4}"/>
              </a:ext>
            </a:extLst>
          </p:cNvPr>
          <p:cNvPicPr>
            <a:picLocks noChangeAspect="1"/>
          </p:cNvPicPr>
          <p:nvPr/>
        </p:nvPicPr>
        <p:blipFill>
          <a:blip r:embed="rId4"/>
          <a:stretch>
            <a:fillRect/>
          </a:stretch>
        </p:blipFill>
        <p:spPr>
          <a:xfrm>
            <a:off x="1062681" y="1147529"/>
            <a:ext cx="7018638" cy="3329423"/>
          </a:xfrm>
          <a:prstGeom prst="rect">
            <a:avLst/>
          </a:prstGeom>
        </p:spPr>
      </p:pic>
    </p:spTree>
    <p:extLst>
      <p:ext uri="{BB962C8B-B14F-4D97-AF65-F5344CB8AC3E}">
        <p14:creationId xmlns:p14="http://schemas.microsoft.com/office/powerpoint/2010/main" val="4044448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NsM</a:t>
            </a:r>
            <a:r>
              <a:rPr lang="en" dirty="0"/>
              <a:t> in Loops and Recursion</a:t>
            </a:r>
            <a:endParaRPr dirty="0"/>
          </a:p>
        </p:txBody>
      </p:sp>
      <p:grpSp>
        <p:nvGrpSpPr>
          <p:cNvPr id="6" name="Group 5">
            <a:extLst>
              <a:ext uri="{FF2B5EF4-FFF2-40B4-BE49-F238E27FC236}">
                <a16:creationId xmlns:a16="http://schemas.microsoft.com/office/drawing/2014/main" id="{64D8F681-F86F-8742-A184-4EA316E2951B}"/>
              </a:ext>
            </a:extLst>
          </p:cNvPr>
          <p:cNvGrpSpPr/>
          <p:nvPr/>
        </p:nvGrpSpPr>
        <p:grpSpPr>
          <a:xfrm>
            <a:off x="311700" y="1527949"/>
            <a:ext cx="3632583" cy="2824712"/>
            <a:chOff x="1557255" y="1073132"/>
            <a:chExt cx="6029489" cy="3907636"/>
          </a:xfrm>
        </p:grpSpPr>
        <p:pic>
          <p:nvPicPr>
            <p:cNvPr id="4" name="Picture 3">
              <a:hlinkClick r:id="rId3"/>
              <a:extLst>
                <a:ext uri="{FF2B5EF4-FFF2-40B4-BE49-F238E27FC236}">
                  <a16:creationId xmlns:a16="http://schemas.microsoft.com/office/drawing/2014/main" id="{D4AEE7C0-98B9-2245-85BD-905D3CC9FFD6}"/>
                </a:ext>
              </a:extLst>
            </p:cNvPr>
            <p:cNvPicPr>
              <a:picLocks noChangeAspect="1"/>
            </p:cNvPicPr>
            <p:nvPr/>
          </p:nvPicPr>
          <p:blipFill>
            <a:blip r:embed="rId4"/>
            <a:stretch>
              <a:fillRect/>
            </a:stretch>
          </p:blipFill>
          <p:spPr>
            <a:xfrm>
              <a:off x="1557255" y="1073132"/>
              <a:ext cx="6029489" cy="3907636"/>
            </a:xfrm>
            <a:prstGeom prst="rect">
              <a:avLst/>
            </a:prstGeom>
          </p:spPr>
        </p:pic>
        <p:sp>
          <p:nvSpPr>
            <p:cNvPr id="5" name="Oval 4">
              <a:extLst>
                <a:ext uri="{FF2B5EF4-FFF2-40B4-BE49-F238E27FC236}">
                  <a16:creationId xmlns:a16="http://schemas.microsoft.com/office/drawing/2014/main" id="{57EF6784-6AA5-6342-8D3A-084304A782E2}"/>
                </a:ext>
              </a:extLst>
            </p:cNvPr>
            <p:cNvSpPr/>
            <p:nvPr/>
          </p:nvSpPr>
          <p:spPr>
            <a:xfrm>
              <a:off x="3332135" y="3700472"/>
              <a:ext cx="2355742" cy="410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grpSp>
      <p:pic>
        <p:nvPicPr>
          <p:cNvPr id="2" name="Picture 1">
            <a:hlinkClick r:id="rId5"/>
            <a:extLst>
              <a:ext uri="{FF2B5EF4-FFF2-40B4-BE49-F238E27FC236}">
                <a16:creationId xmlns:a16="http://schemas.microsoft.com/office/drawing/2014/main" id="{0E7B8D4E-0FE0-C14C-8279-63045100D131}"/>
              </a:ext>
            </a:extLst>
          </p:cNvPr>
          <p:cNvPicPr>
            <a:picLocks noChangeAspect="1"/>
          </p:cNvPicPr>
          <p:nvPr/>
        </p:nvPicPr>
        <p:blipFill>
          <a:blip r:embed="rId6"/>
          <a:stretch>
            <a:fillRect/>
          </a:stretch>
        </p:blipFill>
        <p:spPr>
          <a:xfrm>
            <a:off x="4572000" y="1527949"/>
            <a:ext cx="4367076" cy="2830247"/>
          </a:xfrm>
          <a:prstGeom prst="rect">
            <a:avLst/>
          </a:prstGeom>
        </p:spPr>
      </p:pic>
    </p:spTree>
    <p:extLst>
      <p:ext uri="{BB962C8B-B14F-4D97-AF65-F5344CB8AC3E}">
        <p14:creationId xmlns:p14="http://schemas.microsoft.com/office/powerpoint/2010/main" val="519855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Another Round at Recursion</a:t>
            </a:r>
            <a:endParaRPr dirty="0"/>
          </a:p>
        </p:txBody>
      </p:sp>
      <p:pic>
        <p:nvPicPr>
          <p:cNvPr id="3" name="Picture 2">
            <a:hlinkClick r:id="rId3"/>
            <a:extLst>
              <a:ext uri="{FF2B5EF4-FFF2-40B4-BE49-F238E27FC236}">
                <a16:creationId xmlns:a16="http://schemas.microsoft.com/office/drawing/2014/main" id="{DDB341D9-8D59-CA4B-9628-4B5895342A7E}"/>
              </a:ext>
            </a:extLst>
          </p:cNvPr>
          <p:cNvPicPr>
            <a:picLocks noChangeAspect="1"/>
          </p:cNvPicPr>
          <p:nvPr/>
        </p:nvPicPr>
        <p:blipFill>
          <a:blip r:embed="rId4"/>
          <a:stretch>
            <a:fillRect/>
          </a:stretch>
        </p:blipFill>
        <p:spPr>
          <a:xfrm>
            <a:off x="5013594" y="1527949"/>
            <a:ext cx="3927556" cy="2634717"/>
          </a:xfrm>
          <a:prstGeom prst="rect">
            <a:avLst/>
          </a:prstGeom>
        </p:spPr>
      </p:pic>
      <p:pic>
        <p:nvPicPr>
          <p:cNvPr id="7" name="Picture 6">
            <a:hlinkClick r:id="rId5"/>
            <a:extLst>
              <a:ext uri="{FF2B5EF4-FFF2-40B4-BE49-F238E27FC236}">
                <a16:creationId xmlns:a16="http://schemas.microsoft.com/office/drawing/2014/main" id="{BE64E155-3C13-7D4C-A79B-9D77F07F172A}"/>
              </a:ext>
            </a:extLst>
          </p:cNvPr>
          <p:cNvPicPr>
            <a:picLocks noChangeAspect="1"/>
          </p:cNvPicPr>
          <p:nvPr/>
        </p:nvPicPr>
        <p:blipFill>
          <a:blip r:embed="rId6"/>
          <a:stretch>
            <a:fillRect/>
          </a:stretch>
        </p:blipFill>
        <p:spPr>
          <a:xfrm>
            <a:off x="311700" y="1527949"/>
            <a:ext cx="3927556" cy="2634717"/>
          </a:xfrm>
          <a:prstGeom prst="rect">
            <a:avLst/>
          </a:prstGeom>
        </p:spPr>
      </p:pic>
    </p:spTree>
    <p:extLst>
      <p:ext uri="{BB962C8B-B14F-4D97-AF65-F5344CB8AC3E}">
        <p14:creationId xmlns:p14="http://schemas.microsoft.com/office/powerpoint/2010/main" val="1236354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Namespace at Scale</a:t>
            </a:r>
            <a:endParaRPr dirty="0"/>
          </a:p>
        </p:txBody>
      </p:sp>
      <p:pic>
        <p:nvPicPr>
          <p:cNvPr id="2" name="Picture 1">
            <a:extLst>
              <a:ext uri="{FF2B5EF4-FFF2-40B4-BE49-F238E27FC236}">
                <a16:creationId xmlns:a16="http://schemas.microsoft.com/office/drawing/2014/main" id="{B845E974-F801-0241-B98B-7E430FA4E200}"/>
              </a:ext>
            </a:extLst>
          </p:cNvPr>
          <p:cNvPicPr>
            <a:picLocks noChangeAspect="1"/>
          </p:cNvPicPr>
          <p:nvPr/>
        </p:nvPicPr>
        <p:blipFill>
          <a:blip r:embed="rId3"/>
          <a:stretch>
            <a:fillRect/>
          </a:stretch>
        </p:blipFill>
        <p:spPr>
          <a:xfrm>
            <a:off x="423511" y="1527949"/>
            <a:ext cx="4148489" cy="2887779"/>
          </a:xfrm>
          <a:prstGeom prst="rect">
            <a:avLst/>
          </a:prstGeom>
        </p:spPr>
      </p:pic>
      <p:sp>
        <p:nvSpPr>
          <p:cNvPr id="4" name="TextBox 3">
            <a:extLst>
              <a:ext uri="{FF2B5EF4-FFF2-40B4-BE49-F238E27FC236}">
                <a16:creationId xmlns:a16="http://schemas.microsoft.com/office/drawing/2014/main" id="{EAAC1380-E524-6E4E-8E70-F93676A0A9CD}"/>
              </a:ext>
            </a:extLst>
          </p:cNvPr>
          <p:cNvSpPr txBox="1"/>
          <p:nvPr/>
        </p:nvSpPr>
        <p:spPr>
          <a:xfrm>
            <a:off x="883370" y="4415728"/>
            <a:ext cx="3228769" cy="307777"/>
          </a:xfrm>
          <a:prstGeom prst="rect">
            <a:avLst/>
          </a:prstGeom>
          <a:noFill/>
        </p:spPr>
        <p:txBody>
          <a:bodyPr wrap="none" rtlCol="0">
            <a:spAutoFit/>
          </a:bodyPr>
          <a:lstStyle/>
          <a:p>
            <a:pPr algn="ctr"/>
            <a:r>
              <a:rPr lang="en-TW" dirty="0">
                <a:hlinkClick r:id="rId4"/>
              </a:rPr>
              <a:t>GPT-3 A very large vocabulary</a:t>
            </a:r>
            <a:r>
              <a:rPr lang="en-TW" dirty="0"/>
              <a:t> to date</a:t>
            </a:r>
          </a:p>
        </p:txBody>
      </p:sp>
      <p:pic>
        <p:nvPicPr>
          <p:cNvPr id="6" name="Picture 5">
            <a:hlinkClick r:id="rId5"/>
            <a:extLst>
              <a:ext uri="{FF2B5EF4-FFF2-40B4-BE49-F238E27FC236}">
                <a16:creationId xmlns:a16="http://schemas.microsoft.com/office/drawing/2014/main" id="{71E22F5A-E0E9-E048-9E44-6FB7A1EED486}"/>
              </a:ext>
            </a:extLst>
          </p:cNvPr>
          <p:cNvPicPr>
            <a:picLocks noChangeAspect="1"/>
          </p:cNvPicPr>
          <p:nvPr/>
        </p:nvPicPr>
        <p:blipFill>
          <a:blip r:embed="rId6"/>
          <a:stretch>
            <a:fillRect/>
          </a:stretch>
        </p:blipFill>
        <p:spPr>
          <a:xfrm>
            <a:off x="4686414" y="1527949"/>
            <a:ext cx="4148488" cy="2887779"/>
          </a:xfrm>
          <a:prstGeom prst="rect">
            <a:avLst/>
          </a:prstGeom>
        </p:spPr>
      </p:pic>
      <p:sp>
        <p:nvSpPr>
          <p:cNvPr id="9" name="TextBox 8">
            <a:extLst>
              <a:ext uri="{FF2B5EF4-FFF2-40B4-BE49-F238E27FC236}">
                <a16:creationId xmlns:a16="http://schemas.microsoft.com/office/drawing/2014/main" id="{19CA5565-1EC1-BE43-B290-0494D4FBC961}"/>
              </a:ext>
            </a:extLst>
          </p:cNvPr>
          <p:cNvSpPr txBox="1"/>
          <p:nvPr/>
        </p:nvSpPr>
        <p:spPr>
          <a:xfrm>
            <a:off x="4743118" y="4415727"/>
            <a:ext cx="4035079" cy="307777"/>
          </a:xfrm>
          <a:prstGeom prst="rect">
            <a:avLst/>
          </a:prstGeom>
          <a:noFill/>
        </p:spPr>
        <p:txBody>
          <a:bodyPr wrap="none" rtlCol="0">
            <a:spAutoFit/>
          </a:bodyPr>
          <a:lstStyle/>
          <a:p>
            <a:pPr algn="ctr"/>
            <a:r>
              <a:rPr lang="en-TW" dirty="0">
                <a:hlinkClick r:id="rId5"/>
              </a:rPr>
              <a:t>An earlier industrialized computable vocabulary</a:t>
            </a:r>
            <a:endParaRPr lang="en-TW" dirty="0"/>
          </a:p>
        </p:txBody>
      </p:sp>
      <p:sp>
        <p:nvSpPr>
          <p:cNvPr id="8" name="TextBox 7">
            <a:extLst>
              <a:ext uri="{FF2B5EF4-FFF2-40B4-BE49-F238E27FC236}">
                <a16:creationId xmlns:a16="http://schemas.microsoft.com/office/drawing/2014/main" id="{98BF0645-93DB-844E-8BC1-6ED69FC2B1EE}"/>
              </a:ext>
            </a:extLst>
          </p:cNvPr>
          <p:cNvSpPr txBox="1"/>
          <p:nvPr/>
        </p:nvSpPr>
        <p:spPr>
          <a:xfrm>
            <a:off x="1419615" y="4723504"/>
            <a:ext cx="1986441" cy="307777"/>
          </a:xfrm>
          <a:prstGeom prst="rect">
            <a:avLst/>
          </a:prstGeom>
          <a:noFill/>
        </p:spPr>
        <p:txBody>
          <a:bodyPr wrap="none" rtlCol="0">
            <a:spAutoFit/>
          </a:bodyPr>
          <a:lstStyle/>
          <a:p>
            <a:r>
              <a:rPr lang="en-TW" dirty="0"/>
              <a:t>175 Billion Parameters</a:t>
            </a:r>
          </a:p>
        </p:txBody>
      </p:sp>
    </p:spTree>
    <p:extLst>
      <p:ext uri="{BB962C8B-B14F-4D97-AF65-F5344CB8AC3E}">
        <p14:creationId xmlns:p14="http://schemas.microsoft.com/office/powerpoint/2010/main" val="2364560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2068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First Approximation</a:t>
            </a:r>
            <a:br>
              <a:rPr lang="en" dirty="0"/>
            </a:br>
            <a:br>
              <a:rPr lang="en" dirty="0"/>
            </a:br>
            <a:r>
              <a:rPr lang="en" dirty="0"/>
              <a:t>If there are called the same name, </a:t>
            </a:r>
            <a:br>
              <a:rPr lang="en" dirty="0"/>
            </a:br>
            <a:r>
              <a:rPr lang="en" dirty="0"/>
              <a:t>they must be </a:t>
            </a:r>
            <a:r>
              <a:rPr lang="en" b="1" i="1" dirty="0"/>
              <a:t>equal</a:t>
            </a:r>
            <a:r>
              <a:rPr lang="en" dirty="0"/>
              <a:t>.</a:t>
            </a:r>
            <a:endParaRPr dirty="0"/>
          </a:p>
        </p:txBody>
      </p:sp>
      <p:pic>
        <p:nvPicPr>
          <p:cNvPr id="3" name="Picture 2">
            <a:extLst>
              <a:ext uri="{FF2B5EF4-FFF2-40B4-BE49-F238E27FC236}">
                <a16:creationId xmlns:a16="http://schemas.microsoft.com/office/drawing/2014/main" id="{5FEED508-C9F9-5040-9520-95A2348AB1E8}"/>
              </a:ext>
            </a:extLst>
          </p:cNvPr>
          <p:cNvPicPr>
            <a:picLocks noChangeAspect="1"/>
          </p:cNvPicPr>
          <p:nvPr/>
        </p:nvPicPr>
        <p:blipFill>
          <a:blip r:embed="rId3"/>
          <a:stretch>
            <a:fillRect/>
          </a:stretch>
        </p:blipFill>
        <p:spPr>
          <a:xfrm>
            <a:off x="0" y="3419095"/>
            <a:ext cx="9144000" cy="1097280"/>
          </a:xfrm>
          <a:prstGeom prst="rect">
            <a:avLst/>
          </a:prstGeom>
        </p:spPr>
      </p:pic>
      <p:sp>
        <p:nvSpPr>
          <p:cNvPr id="2" name="TextBox 1">
            <a:extLst>
              <a:ext uri="{FF2B5EF4-FFF2-40B4-BE49-F238E27FC236}">
                <a16:creationId xmlns:a16="http://schemas.microsoft.com/office/drawing/2014/main" id="{EF54B30A-6489-BA49-AC57-19E250043589}"/>
              </a:ext>
            </a:extLst>
          </p:cNvPr>
          <p:cNvSpPr txBox="1"/>
          <p:nvPr/>
        </p:nvSpPr>
        <p:spPr>
          <a:xfrm>
            <a:off x="3594539" y="3111318"/>
            <a:ext cx="1407758" cy="307777"/>
          </a:xfrm>
          <a:prstGeom prst="rect">
            <a:avLst/>
          </a:prstGeom>
          <a:noFill/>
        </p:spPr>
        <p:txBody>
          <a:bodyPr wrap="none" rtlCol="0">
            <a:spAutoFit/>
          </a:bodyPr>
          <a:lstStyle/>
          <a:p>
            <a:r>
              <a:rPr lang="en-TW" dirty="0"/>
              <a:t>For example …</a:t>
            </a:r>
          </a:p>
        </p:txBody>
      </p:sp>
    </p:spTree>
    <p:extLst>
      <p:ext uri="{BB962C8B-B14F-4D97-AF65-F5344CB8AC3E}">
        <p14:creationId xmlns:p14="http://schemas.microsoft.com/office/powerpoint/2010/main" val="3037587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4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Definitional Suggestion for Computing Science</a:t>
            </a:r>
            <a:endParaRPr dirty="0"/>
          </a:p>
        </p:txBody>
      </p:sp>
      <p:pic>
        <p:nvPicPr>
          <p:cNvPr id="2" name="Picture 1">
            <a:extLst>
              <a:ext uri="{FF2B5EF4-FFF2-40B4-BE49-F238E27FC236}">
                <a16:creationId xmlns:a16="http://schemas.microsoft.com/office/drawing/2014/main" id="{E5680838-68EF-EF48-9F99-79838D340184}"/>
              </a:ext>
            </a:extLst>
          </p:cNvPr>
          <p:cNvPicPr>
            <a:picLocks noChangeAspect="1"/>
          </p:cNvPicPr>
          <p:nvPr/>
        </p:nvPicPr>
        <p:blipFill>
          <a:blip r:embed="rId3"/>
          <a:stretch>
            <a:fillRect/>
          </a:stretch>
        </p:blipFill>
        <p:spPr>
          <a:xfrm>
            <a:off x="0" y="3419095"/>
            <a:ext cx="9144000" cy="1097280"/>
          </a:xfrm>
          <a:prstGeom prst="rect">
            <a:avLst/>
          </a:prstGeom>
        </p:spPr>
      </p:pic>
      <p:pic>
        <p:nvPicPr>
          <p:cNvPr id="3" name="Picture 2">
            <a:extLst>
              <a:ext uri="{FF2B5EF4-FFF2-40B4-BE49-F238E27FC236}">
                <a16:creationId xmlns:a16="http://schemas.microsoft.com/office/drawing/2014/main" id="{3C815B13-73FF-8E4E-9DB1-CB095BFBEAD8}"/>
              </a:ext>
            </a:extLst>
          </p:cNvPr>
          <p:cNvPicPr>
            <a:picLocks noChangeAspect="1"/>
          </p:cNvPicPr>
          <p:nvPr/>
        </p:nvPicPr>
        <p:blipFill>
          <a:blip r:embed="rId4"/>
          <a:stretch>
            <a:fillRect/>
          </a:stretch>
        </p:blipFill>
        <p:spPr>
          <a:xfrm>
            <a:off x="1355835" y="1292772"/>
            <a:ext cx="6432330" cy="1979178"/>
          </a:xfrm>
          <a:prstGeom prst="rect">
            <a:avLst/>
          </a:prstGeom>
        </p:spPr>
      </p:pic>
    </p:spTree>
    <p:extLst>
      <p:ext uri="{BB962C8B-B14F-4D97-AF65-F5344CB8AC3E}">
        <p14:creationId xmlns:p14="http://schemas.microsoft.com/office/powerpoint/2010/main" val="2200471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man who redefined </a:t>
            </a:r>
            <a:r>
              <a:rPr lang="en" b="1" i="1" dirty="0"/>
              <a:t>Equal</a:t>
            </a:r>
            <a:r>
              <a:rPr lang="en" dirty="0"/>
              <a:t> in Math!</a:t>
            </a:r>
            <a:br>
              <a:rPr lang="en" dirty="0"/>
            </a:br>
            <a:endParaRPr dirty="0"/>
          </a:p>
        </p:txBody>
      </p:sp>
      <p:sp>
        <p:nvSpPr>
          <p:cNvPr id="2" name="TextBox 1">
            <a:extLst>
              <a:ext uri="{FF2B5EF4-FFF2-40B4-BE49-F238E27FC236}">
                <a16:creationId xmlns:a16="http://schemas.microsoft.com/office/drawing/2014/main" id="{88324AE6-ABE4-F54B-9F4F-97628FD1568F}"/>
              </a:ext>
            </a:extLst>
          </p:cNvPr>
          <p:cNvSpPr txBox="1"/>
          <p:nvPr/>
        </p:nvSpPr>
        <p:spPr>
          <a:xfrm>
            <a:off x="6000383" y="4338749"/>
            <a:ext cx="1758815" cy="307777"/>
          </a:xfrm>
          <a:prstGeom prst="rect">
            <a:avLst/>
          </a:prstGeom>
          <a:noFill/>
        </p:spPr>
        <p:txBody>
          <a:bodyPr wrap="square" rtlCol="0">
            <a:spAutoFit/>
          </a:bodyPr>
          <a:lstStyle/>
          <a:p>
            <a:r>
              <a:rPr lang="en-US" dirty="0">
                <a:hlinkClick r:id="rId3"/>
              </a:rPr>
              <a:t>Vladimir </a:t>
            </a:r>
            <a:r>
              <a:rPr lang="en-US" dirty="0" err="1">
                <a:hlinkClick r:id="rId3"/>
              </a:rPr>
              <a:t>Voevodsky</a:t>
            </a:r>
            <a:endParaRPr lang="en-TW" dirty="0"/>
          </a:p>
        </p:txBody>
      </p:sp>
      <p:pic>
        <p:nvPicPr>
          <p:cNvPr id="1026" name="Picture 2" descr="Homotopy type theory: Univalent foundations of mathematics">
            <a:hlinkClick r:id="rId4"/>
            <a:extLst>
              <a:ext uri="{FF2B5EF4-FFF2-40B4-BE49-F238E27FC236}">
                <a16:creationId xmlns:a16="http://schemas.microsoft.com/office/drawing/2014/main" id="{69B7B92F-E35F-F144-9CD0-C774328B87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71366" y="2938325"/>
            <a:ext cx="1272238" cy="183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A9C5A1B5-8543-1A42-A183-4EE2495A78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33319" y="1259560"/>
            <a:ext cx="3540454" cy="1284437"/>
          </a:xfrm>
          <a:prstGeom prst="rect">
            <a:avLst/>
          </a:prstGeom>
        </p:spPr>
      </p:pic>
      <p:pic>
        <p:nvPicPr>
          <p:cNvPr id="1028" name="Picture 4">
            <a:hlinkClick r:id="rId3"/>
            <a:extLst>
              <a:ext uri="{FF2B5EF4-FFF2-40B4-BE49-F238E27FC236}">
                <a16:creationId xmlns:a16="http://schemas.microsoft.com/office/drawing/2014/main" id="{52EE530A-374F-394D-908B-4B93B44E01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31891" y="1315066"/>
            <a:ext cx="2406033" cy="292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5A6AD9-D63E-B449-B172-C68E300D10DE}"/>
              </a:ext>
            </a:extLst>
          </p:cNvPr>
          <p:cNvSpPr txBox="1"/>
          <p:nvPr/>
        </p:nvSpPr>
        <p:spPr>
          <a:xfrm>
            <a:off x="3240648" y="1747889"/>
            <a:ext cx="1579278" cy="307777"/>
          </a:xfrm>
          <a:prstGeom prst="rect">
            <a:avLst/>
          </a:prstGeom>
          <a:noFill/>
        </p:spPr>
        <p:txBody>
          <a:bodyPr wrap="none" rtlCol="0">
            <a:spAutoFit/>
          </a:bodyPr>
          <a:lstStyle/>
          <a:p>
            <a:r>
              <a:rPr lang="en-US" dirty="0"/>
              <a:t>B</a:t>
            </a:r>
            <a:r>
              <a:rPr lang="en-TW" dirty="0"/>
              <a:t>y Kevin Hartnett</a:t>
            </a:r>
          </a:p>
        </p:txBody>
      </p:sp>
      <p:pic>
        <p:nvPicPr>
          <p:cNvPr id="6" name="Picture 5">
            <a:hlinkClick r:id="rId9"/>
            <a:extLst>
              <a:ext uri="{FF2B5EF4-FFF2-40B4-BE49-F238E27FC236}">
                <a16:creationId xmlns:a16="http://schemas.microsoft.com/office/drawing/2014/main" id="{BD323005-24E2-994A-882A-022646BEFE2E}"/>
              </a:ext>
            </a:extLst>
          </p:cNvPr>
          <p:cNvPicPr>
            <a:picLocks noChangeAspect="1"/>
          </p:cNvPicPr>
          <p:nvPr/>
        </p:nvPicPr>
        <p:blipFill>
          <a:blip r:embed="rId10"/>
          <a:stretch>
            <a:fillRect/>
          </a:stretch>
        </p:blipFill>
        <p:spPr>
          <a:xfrm>
            <a:off x="3240649" y="2938325"/>
            <a:ext cx="2145740" cy="1308961"/>
          </a:xfrm>
          <a:prstGeom prst="rect">
            <a:avLst/>
          </a:prstGeom>
        </p:spPr>
      </p:pic>
      <p:pic>
        <p:nvPicPr>
          <p:cNvPr id="1030" name="Picture 6" descr="Github, mark icon">
            <a:hlinkClick r:id="rId9"/>
            <a:extLst>
              <a:ext uri="{FF2B5EF4-FFF2-40B4-BE49-F238E27FC236}">
                <a16:creationId xmlns:a16="http://schemas.microsoft.com/office/drawing/2014/main" id="{9AA70948-39D3-3749-BE23-5A04F500DDF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83309" y="2938325"/>
            <a:ext cx="498475" cy="49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97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Normal Science and Namespaces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6" name="Picture 2">
            <a:extLst>
              <a:ext uri="{FF2B5EF4-FFF2-40B4-BE49-F238E27FC236}">
                <a16:creationId xmlns:a16="http://schemas.microsoft.com/office/drawing/2014/main" id="{05877EA4-8165-0B4D-B4A1-8C04DA6C52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776"/>
          <a:stretch/>
        </p:blipFill>
        <p:spPr bwMode="auto">
          <a:xfrm>
            <a:off x="7769713" y="1328209"/>
            <a:ext cx="1105318" cy="972438"/>
          </a:xfrm>
          <a:prstGeom prst="rect">
            <a:avLst/>
          </a:prstGeom>
          <a:noFill/>
          <a:extLst>
            <a:ext uri="{909E8E84-426E-40DD-AFC4-6F175D3DCCD1}">
              <a14:hiddenFill xmlns:a14="http://schemas.microsoft.com/office/drawing/2010/main">
                <a:solidFill>
                  <a:srgbClr val="FFFFFF"/>
                </a:solidFill>
              </a14:hiddenFill>
            </a:ext>
          </a:extLst>
        </p:spPr>
      </p:pic>
      <p:sp>
        <p:nvSpPr>
          <p:cNvPr id="5" name="Cross 4">
            <a:extLst>
              <a:ext uri="{FF2B5EF4-FFF2-40B4-BE49-F238E27FC236}">
                <a16:creationId xmlns:a16="http://schemas.microsoft.com/office/drawing/2014/main" id="{C56F5213-83A2-D442-A89E-2FCFD0996FF5}"/>
              </a:ext>
            </a:extLst>
          </p:cNvPr>
          <p:cNvSpPr/>
          <p:nvPr/>
        </p:nvSpPr>
        <p:spPr>
          <a:xfrm rot="18276738">
            <a:off x="7659994" y="1270713"/>
            <a:ext cx="1289051" cy="1284627"/>
          </a:xfrm>
          <a:prstGeom prst="plus">
            <a:avLst>
              <a:gd name="adj" fmla="val 4579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 name="Picture 2">
            <a:extLst>
              <a:ext uri="{FF2B5EF4-FFF2-40B4-BE49-F238E27FC236}">
                <a16:creationId xmlns:a16="http://schemas.microsoft.com/office/drawing/2014/main" id="{67772948-20C3-B54B-AE7F-BA3469BBD5F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776"/>
          <a:stretch/>
        </p:blipFill>
        <p:spPr bwMode="auto">
          <a:xfrm>
            <a:off x="4007641" y="2441739"/>
            <a:ext cx="1401615" cy="123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396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Review the history of Algebraic Topology</a:t>
            </a:r>
            <a:br>
              <a:rPr lang="en" dirty="0"/>
            </a:br>
            <a:endParaRPr dirty="0"/>
          </a:p>
        </p:txBody>
      </p:sp>
      <p:pic>
        <p:nvPicPr>
          <p:cNvPr id="5" name="Picture 4">
            <a:hlinkClick r:id="rId3"/>
            <a:extLst>
              <a:ext uri="{FF2B5EF4-FFF2-40B4-BE49-F238E27FC236}">
                <a16:creationId xmlns:a16="http://schemas.microsoft.com/office/drawing/2014/main" id="{FD91FAD6-23E7-D34F-BCB2-60B850996850}"/>
              </a:ext>
            </a:extLst>
          </p:cNvPr>
          <p:cNvPicPr>
            <a:picLocks noChangeAspect="1"/>
          </p:cNvPicPr>
          <p:nvPr/>
        </p:nvPicPr>
        <p:blipFill>
          <a:blip r:embed="rId4"/>
          <a:stretch>
            <a:fillRect/>
          </a:stretch>
        </p:blipFill>
        <p:spPr>
          <a:xfrm>
            <a:off x="2071629" y="1116531"/>
            <a:ext cx="5000741" cy="3460613"/>
          </a:xfrm>
          <a:prstGeom prst="rect">
            <a:avLst/>
          </a:prstGeom>
        </p:spPr>
      </p:pic>
      <p:sp>
        <p:nvSpPr>
          <p:cNvPr id="7" name="TextBox 6">
            <a:extLst>
              <a:ext uri="{FF2B5EF4-FFF2-40B4-BE49-F238E27FC236}">
                <a16:creationId xmlns:a16="http://schemas.microsoft.com/office/drawing/2014/main" id="{D4500962-37A1-D146-9F69-0746673E8B75}"/>
              </a:ext>
            </a:extLst>
          </p:cNvPr>
          <p:cNvSpPr txBox="1"/>
          <p:nvPr/>
        </p:nvSpPr>
        <p:spPr>
          <a:xfrm>
            <a:off x="4016398" y="4577144"/>
            <a:ext cx="1539204" cy="307777"/>
          </a:xfrm>
          <a:prstGeom prst="rect">
            <a:avLst/>
          </a:prstGeom>
          <a:noFill/>
        </p:spPr>
        <p:txBody>
          <a:bodyPr wrap="none" rtlCol="0">
            <a:spAutoFit/>
          </a:bodyPr>
          <a:lstStyle/>
          <a:p>
            <a:r>
              <a:rPr lang="en-TW" dirty="0">
                <a:hlinkClick r:id="rId5"/>
              </a:rPr>
              <a:t>Prof. Pierre Albin</a:t>
            </a:r>
            <a:endParaRPr lang="en-TW" dirty="0"/>
          </a:p>
        </p:txBody>
      </p:sp>
    </p:spTree>
    <p:extLst>
      <p:ext uri="{BB962C8B-B14F-4D97-AF65-F5344CB8AC3E}">
        <p14:creationId xmlns:p14="http://schemas.microsoft.com/office/powerpoint/2010/main" val="893949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foundation of math as programming languages</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802397" y="4486621"/>
            <a:ext cx="1745991" cy="307777"/>
          </a:xfrm>
          <a:prstGeom prst="rect">
            <a:avLst/>
          </a:prstGeom>
          <a:noFill/>
        </p:spPr>
        <p:txBody>
          <a:bodyPr wrap="none" rtlCol="0">
            <a:spAutoFit/>
          </a:bodyPr>
          <a:lstStyle/>
          <a:p>
            <a:r>
              <a:rPr lang="en-TW" dirty="0"/>
              <a:t>Prof. </a:t>
            </a:r>
            <a:r>
              <a:rPr lang="en-TW" dirty="0">
                <a:hlinkClick r:id="rId3"/>
              </a:rPr>
              <a:t>Robert Harper</a:t>
            </a:r>
            <a:endParaRPr lang="en-TW" dirty="0"/>
          </a:p>
        </p:txBody>
      </p:sp>
      <p:pic>
        <p:nvPicPr>
          <p:cNvPr id="2" name="Picture 1">
            <a:hlinkClick r:id="rId4"/>
            <a:extLst>
              <a:ext uri="{FF2B5EF4-FFF2-40B4-BE49-F238E27FC236}">
                <a16:creationId xmlns:a16="http://schemas.microsoft.com/office/drawing/2014/main" id="{D9E07E91-5D5D-4F4C-8D8A-91DD1977751E}"/>
              </a:ext>
            </a:extLst>
          </p:cNvPr>
          <p:cNvPicPr>
            <a:picLocks noChangeAspect="1"/>
          </p:cNvPicPr>
          <p:nvPr/>
        </p:nvPicPr>
        <p:blipFill>
          <a:blip r:embed="rId5"/>
          <a:stretch>
            <a:fillRect/>
          </a:stretch>
        </p:blipFill>
        <p:spPr>
          <a:xfrm>
            <a:off x="2549488" y="1116531"/>
            <a:ext cx="4045023" cy="3245131"/>
          </a:xfrm>
          <a:prstGeom prst="rect">
            <a:avLst/>
          </a:prstGeom>
        </p:spPr>
      </p:pic>
    </p:spTree>
    <p:extLst>
      <p:ext uri="{BB962C8B-B14F-4D97-AF65-F5344CB8AC3E}">
        <p14:creationId xmlns:p14="http://schemas.microsoft.com/office/powerpoint/2010/main" val="28417333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Memoization</a:t>
            </a:r>
            <a:r>
              <a:rPr lang="en" dirty="0"/>
              <a:t>: Remember Generated Names</a:t>
            </a:r>
            <a:endParaRPr dirty="0"/>
          </a:p>
        </p:txBody>
      </p:sp>
      <p:pic>
        <p:nvPicPr>
          <p:cNvPr id="2" name="Picture 1">
            <a:hlinkClick r:id="rId3"/>
            <a:extLst>
              <a:ext uri="{FF2B5EF4-FFF2-40B4-BE49-F238E27FC236}">
                <a16:creationId xmlns:a16="http://schemas.microsoft.com/office/drawing/2014/main" id="{F7767A5C-57D1-8447-A4BD-437A2D2C7A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9091" y="1414994"/>
            <a:ext cx="3352633" cy="1944024"/>
          </a:xfrm>
          <a:prstGeom prst="rect">
            <a:avLst/>
          </a:prstGeom>
        </p:spPr>
      </p:pic>
      <p:pic>
        <p:nvPicPr>
          <p:cNvPr id="4" name="Picture 3">
            <a:hlinkClick r:id="rId5"/>
            <a:extLst>
              <a:ext uri="{FF2B5EF4-FFF2-40B4-BE49-F238E27FC236}">
                <a16:creationId xmlns:a16="http://schemas.microsoft.com/office/drawing/2014/main" id="{2B20B41E-E4EB-2345-BB67-F6BE1175EB5D}"/>
              </a:ext>
            </a:extLst>
          </p:cNvPr>
          <p:cNvPicPr>
            <a:picLocks noChangeAspect="1"/>
          </p:cNvPicPr>
          <p:nvPr/>
        </p:nvPicPr>
        <p:blipFill>
          <a:blip r:embed="rId6"/>
          <a:stretch>
            <a:fillRect/>
          </a:stretch>
        </p:blipFill>
        <p:spPr>
          <a:xfrm>
            <a:off x="4152734" y="1492468"/>
            <a:ext cx="4648203" cy="2726121"/>
          </a:xfrm>
          <a:prstGeom prst="rect">
            <a:avLst/>
          </a:prstGeom>
        </p:spPr>
      </p:pic>
    </p:spTree>
    <p:extLst>
      <p:ext uri="{BB962C8B-B14F-4D97-AF65-F5344CB8AC3E}">
        <p14:creationId xmlns:p14="http://schemas.microsoft.com/office/powerpoint/2010/main" val="2111683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626072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3078977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marks data content (naming objects)</a:t>
            </a:r>
          </a:p>
          <a:p>
            <a:endParaRPr lang="en-US" dirty="0"/>
          </a:p>
          <a:p>
            <a:r>
              <a:rPr lang="en-US" b="1" dirty="0"/>
              <a:t>How/Intervention</a:t>
            </a:r>
            <a:r>
              <a:rPr lang="en-US" dirty="0"/>
              <a:t> demonstrates active intent (human free will)</a:t>
            </a:r>
          </a:p>
          <a:p>
            <a:endParaRPr lang="en-US" dirty="0"/>
          </a:p>
          <a:p>
            <a:r>
              <a:rPr lang="en-US" b="1" dirty="0"/>
              <a:t>Why/Counterfactuals</a:t>
            </a:r>
            <a:r>
              <a:rPr lang="en-US" dirty="0"/>
              <a:t> checks on associations by breaking symmetry</a:t>
            </a:r>
          </a:p>
          <a:p>
            <a:pPr lvl="1"/>
            <a:r>
              <a:rPr lang="en-US" dirty="0"/>
              <a:t>Branching on the assumptions/contextual groundings </a:t>
            </a:r>
          </a:p>
          <a:p>
            <a:pPr marL="114300" indent="0">
              <a:buNone/>
            </a:pPr>
            <a:endParaRPr lang="en-US" dirty="0"/>
          </a:p>
          <a:p>
            <a:r>
              <a:rPr lang="en-US" dirty="0"/>
              <a:t>It is the simplicity of data types (associations) that enables scale</a:t>
            </a:r>
          </a:p>
          <a:p>
            <a:pPr lvl="1"/>
            <a:r>
              <a:rPr lang="en-US" dirty="0"/>
              <a:t>All data types share the </a:t>
            </a:r>
            <a:r>
              <a:rPr lang="en-US" b="1" dirty="0">
                <a:solidFill>
                  <a:srgbClr val="FF0000"/>
                </a:solidFill>
              </a:rPr>
              <a:t>same basic type </a:t>
            </a:r>
            <a:r>
              <a:rPr lang="en-US" dirty="0"/>
              <a:t>(association/arrow/label/named object)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234832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Universal Data Abstraction</a:t>
            </a:r>
            <a:endParaRPr/>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t>Cognitive Effectiveness can be enhanced by</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a Unifying Data Abstraction</a:t>
            </a: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Tree>
    <p:extLst>
      <p:ext uri="{BB962C8B-B14F-4D97-AF65-F5344CB8AC3E}">
        <p14:creationId xmlns:p14="http://schemas.microsoft.com/office/powerpoint/2010/main" val="1201052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Intensive and Extensive Properties</a:t>
            </a:r>
            <a:endParaRPr dirty="0">
              <a:solidFill>
                <a:srgbClr val="FF0000"/>
              </a:solidFill>
            </a:endParaRPr>
          </a:p>
        </p:txBody>
      </p:sp>
      <p:pic>
        <p:nvPicPr>
          <p:cNvPr id="3" name="Picture 2">
            <a:hlinkClick r:id="rId3"/>
            <a:extLst>
              <a:ext uri="{FF2B5EF4-FFF2-40B4-BE49-F238E27FC236}">
                <a16:creationId xmlns:a16="http://schemas.microsoft.com/office/drawing/2014/main" id="{652575E8-B95C-DF4F-BA37-8E4DD3470A7D}"/>
              </a:ext>
            </a:extLst>
          </p:cNvPr>
          <p:cNvPicPr>
            <a:picLocks noChangeAspect="1"/>
          </p:cNvPicPr>
          <p:nvPr/>
        </p:nvPicPr>
        <p:blipFill>
          <a:blip r:embed="rId4"/>
          <a:stretch>
            <a:fillRect/>
          </a:stretch>
        </p:blipFill>
        <p:spPr>
          <a:xfrm>
            <a:off x="1594619" y="1017725"/>
            <a:ext cx="5954762" cy="3851177"/>
          </a:xfrm>
          <a:prstGeom prst="rect">
            <a:avLst/>
          </a:prstGeom>
        </p:spPr>
      </p:pic>
    </p:spTree>
    <p:extLst>
      <p:ext uri="{BB962C8B-B14F-4D97-AF65-F5344CB8AC3E}">
        <p14:creationId xmlns:p14="http://schemas.microsoft.com/office/powerpoint/2010/main" val="2243227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Labels, Linguistics, and Cognitive Science</a:t>
            </a:r>
            <a:endParaRPr dirty="0">
              <a:solidFill>
                <a:srgbClr val="FF0000"/>
              </a:solidFill>
            </a:endParaRPr>
          </a:p>
        </p:txBody>
      </p:sp>
      <p:pic>
        <p:nvPicPr>
          <p:cNvPr id="5122" name="Picture 2" descr="Where Mathematics Comes From.jpg">
            <a:hlinkClick r:id="rId3"/>
            <a:extLst>
              <a:ext uri="{FF2B5EF4-FFF2-40B4-BE49-F238E27FC236}">
                <a16:creationId xmlns:a16="http://schemas.microsoft.com/office/drawing/2014/main" id="{9D044BFE-E268-BE4C-8C98-0CD446AE39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33823" y="1179895"/>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men, Fire, and Dangerous Things: What Categories Reveal about the Mind">
            <a:hlinkClick r:id="rId5"/>
            <a:extLst>
              <a:ext uri="{FF2B5EF4-FFF2-40B4-BE49-F238E27FC236}">
                <a16:creationId xmlns:a16="http://schemas.microsoft.com/office/drawing/2014/main" id="{72637C38-2A3D-1A41-8E8C-D8F47E8E70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taphors We Live By">
            <a:hlinkClick r:id="rId7"/>
            <a:extLst>
              <a:ext uri="{FF2B5EF4-FFF2-40B4-BE49-F238E27FC236}">
                <a16:creationId xmlns:a16="http://schemas.microsoft.com/office/drawing/2014/main" id="{E1741D3A-DCF2-4442-8701-2DAAAFCCBB6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67498" y="1179895"/>
            <a:ext cx="2184148" cy="3462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F9EA7-837D-C84B-9B73-33ABEFF74EB7}"/>
              </a:ext>
            </a:extLst>
          </p:cNvPr>
          <p:cNvSpPr txBox="1"/>
          <p:nvPr/>
        </p:nvSpPr>
        <p:spPr>
          <a:xfrm>
            <a:off x="2848611" y="4724757"/>
            <a:ext cx="3446777" cy="307777"/>
          </a:xfrm>
          <a:prstGeom prst="rect">
            <a:avLst/>
          </a:prstGeom>
          <a:noFill/>
        </p:spPr>
        <p:txBody>
          <a:bodyPr wrap="none" rtlCol="0">
            <a:spAutoFit/>
          </a:bodyPr>
          <a:lstStyle/>
          <a:p>
            <a:r>
              <a:rPr lang="en-US" dirty="0"/>
              <a:t>Image Source: </a:t>
            </a:r>
            <a:r>
              <a:rPr lang="en-US" dirty="0">
                <a:hlinkClick r:id="rId9"/>
              </a:rPr>
              <a:t>https://</a:t>
            </a:r>
            <a:r>
              <a:rPr lang="en-US" dirty="0" err="1">
                <a:hlinkClick r:id="rId9"/>
              </a:rPr>
              <a:t>georgelakoff.com</a:t>
            </a:r>
            <a:r>
              <a:rPr lang="en-US" dirty="0">
                <a:hlinkClick r:id="rId9"/>
              </a:rPr>
              <a:t>/</a:t>
            </a:r>
            <a:endParaRPr lang="en-US" dirty="0"/>
          </a:p>
        </p:txBody>
      </p:sp>
      <p:pic>
        <p:nvPicPr>
          <p:cNvPr id="5128" name="Picture 8" descr="Philosophy in the Flesh">
            <a:hlinkClick r:id="rId10"/>
            <a:extLst>
              <a:ext uri="{FF2B5EF4-FFF2-40B4-BE49-F238E27FC236}">
                <a16:creationId xmlns:a16="http://schemas.microsoft.com/office/drawing/2014/main" id="{D616D8B2-807F-C543-9FC9-0D7475E2EA4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6433" y="570154"/>
            <a:ext cx="1336956" cy="1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83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2415337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Namespaces as pure abstractions</a:t>
            </a:r>
            <a:endParaRPr dirty="0">
              <a:solidFill>
                <a:srgbClr val="FF0000"/>
              </a:solidFill>
            </a:endParaRPr>
          </a:p>
        </p:txBody>
      </p:sp>
      <p:pic>
        <p:nvPicPr>
          <p:cNvPr id="3" name="Picture 2">
            <a:hlinkClick r:id="rId3"/>
            <a:extLst>
              <a:ext uri="{FF2B5EF4-FFF2-40B4-BE49-F238E27FC236}">
                <a16:creationId xmlns:a16="http://schemas.microsoft.com/office/drawing/2014/main" id="{C87E1969-E315-6A45-93AF-135E3A7485CC}"/>
              </a:ext>
            </a:extLst>
          </p:cNvPr>
          <p:cNvPicPr>
            <a:picLocks noChangeAspect="1"/>
          </p:cNvPicPr>
          <p:nvPr/>
        </p:nvPicPr>
        <p:blipFill>
          <a:blip r:embed="rId4"/>
          <a:stretch>
            <a:fillRect/>
          </a:stretch>
        </p:blipFill>
        <p:spPr>
          <a:xfrm>
            <a:off x="2441003" y="1096266"/>
            <a:ext cx="4261994" cy="3602209"/>
          </a:xfrm>
          <a:prstGeom prst="rect">
            <a:avLst/>
          </a:prstGeom>
        </p:spPr>
      </p:pic>
      <p:sp>
        <p:nvSpPr>
          <p:cNvPr id="4" name="TextBox 3">
            <a:extLst>
              <a:ext uri="{FF2B5EF4-FFF2-40B4-BE49-F238E27FC236}">
                <a16:creationId xmlns:a16="http://schemas.microsoft.com/office/drawing/2014/main" id="{DFC72D8C-6D0E-A34B-BE7B-2D816151A057}"/>
              </a:ext>
            </a:extLst>
          </p:cNvPr>
          <p:cNvSpPr txBox="1"/>
          <p:nvPr/>
        </p:nvSpPr>
        <p:spPr>
          <a:xfrm>
            <a:off x="2317216" y="4777016"/>
            <a:ext cx="4509568" cy="307777"/>
          </a:xfrm>
          <a:prstGeom prst="rect">
            <a:avLst/>
          </a:prstGeom>
          <a:noFill/>
        </p:spPr>
        <p:txBody>
          <a:bodyPr wrap="none" rtlCol="0">
            <a:spAutoFit/>
          </a:bodyPr>
          <a:lstStyle/>
          <a:p>
            <a:pPr algn="ctr"/>
            <a:r>
              <a:rPr lang="en-TW" dirty="0"/>
              <a:t>Video Source: </a:t>
            </a:r>
            <a:r>
              <a:rPr lang="en-US" dirty="0">
                <a:hlinkClick r:id="rId5"/>
              </a:rPr>
              <a:t>https://</a:t>
            </a:r>
            <a:r>
              <a:rPr lang="en-US" dirty="0" err="1">
                <a:hlinkClick r:id="rId5"/>
              </a:rPr>
              <a:t>youtu.be</a:t>
            </a:r>
            <a:r>
              <a:rPr lang="en-US" dirty="0">
                <a:hlinkClick r:id="rId5"/>
              </a:rPr>
              <a:t>/TbNymweHW4E</a:t>
            </a:r>
            <a:r>
              <a:rPr lang="en-US" dirty="0"/>
              <a:t>?t=246</a:t>
            </a:r>
            <a:endParaRPr lang="en-TW" dirty="0"/>
          </a:p>
        </p:txBody>
      </p:sp>
    </p:spTree>
    <p:extLst>
      <p:ext uri="{BB962C8B-B14F-4D97-AF65-F5344CB8AC3E}">
        <p14:creationId xmlns:p14="http://schemas.microsoft.com/office/powerpoint/2010/main" val="39263128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3903038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321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133009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 as Generalized Metaphors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11266" name="Picture 2" descr="Hofstadter Fluid Concepts.jpg">
            <a:hlinkClick r:id="rId3"/>
            <a:extLst>
              <a:ext uri="{FF2B5EF4-FFF2-40B4-BE49-F238E27FC236}">
                <a16:creationId xmlns:a16="http://schemas.microsoft.com/office/drawing/2014/main" id="{60875272-3BF5-5345-A503-EF6A0AD4BA0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3401" y="1121678"/>
            <a:ext cx="3054297" cy="3695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5AC1C-7344-F847-94A7-9E9A2947A7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5891" y="1121678"/>
            <a:ext cx="5200857" cy="3695700"/>
          </a:xfrm>
          <a:prstGeom prst="rect">
            <a:avLst/>
          </a:prstGeom>
        </p:spPr>
      </p:pic>
    </p:spTree>
    <p:extLst>
      <p:ext uri="{BB962C8B-B14F-4D97-AF65-F5344CB8AC3E}">
        <p14:creationId xmlns:p14="http://schemas.microsoft.com/office/powerpoint/2010/main" val="40835411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properties of being </a:t>
            </a:r>
            <a:r>
              <a:rPr lang="en-US" dirty="0">
                <a:solidFill>
                  <a:srgbClr val="FF0000"/>
                </a:solidFill>
              </a:rPr>
              <a:t>Trust-worthy</a:t>
            </a:r>
            <a:r>
              <a:rPr lang="en-US" dirty="0">
                <a:solidFill>
                  <a:schemeClr val="tx1"/>
                </a:solidFill>
              </a:rPr>
              <a:t> name schemes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6" name="Text Placeholder 2">
            <a:extLst>
              <a:ext uri="{FF2B5EF4-FFF2-40B4-BE49-F238E27FC236}">
                <a16:creationId xmlns:a16="http://schemas.microsoft.com/office/drawing/2014/main" id="{FC472897-0CFA-9747-8EBA-2493647E9D98}"/>
              </a:ext>
            </a:extLst>
          </p:cNvPr>
          <p:cNvSpPr>
            <a:spLocks noGrp="1"/>
          </p:cNvSpPr>
          <p:nvPr>
            <p:ph type="body" idx="1"/>
          </p:nvPr>
        </p:nvSpPr>
        <p:spPr>
          <a:xfrm>
            <a:off x="311701" y="1366117"/>
            <a:ext cx="2998828" cy="3202758"/>
          </a:xfrm>
        </p:spPr>
        <p:txBody>
          <a:bodyPr/>
          <a:lstStyle/>
          <a:p>
            <a:r>
              <a:rPr lang="en-US" dirty="0"/>
              <a:t>Soundness:</a:t>
            </a:r>
          </a:p>
          <a:p>
            <a:pPr lvl="1"/>
            <a:r>
              <a:rPr lang="en-US" dirty="0"/>
              <a:t>All names refer to at least one legal entity</a:t>
            </a:r>
          </a:p>
          <a:p>
            <a:endParaRPr lang="en-US" dirty="0"/>
          </a:p>
          <a:p>
            <a:r>
              <a:rPr lang="en-US" dirty="0"/>
              <a:t>Completeness:</a:t>
            </a:r>
          </a:p>
          <a:p>
            <a:pPr lvl="1"/>
            <a:r>
              <a:rPr lang="en-US" dirty="0"/>
              <a:t>All legal entities must all have at least one name</a:t>
            </a:r>
          </a:p>
        </p:txBody>
      </p:sp>
      <p:sp>
        <p:nvSpPr>
          <p:cNvPr id="7" name="Text Placeholder 2">
            <a:extLst>
              <a:ext uri="{FF2B5EF4-FFF2-40B4-BE49-F238E27FC236}">
                <a16:creationId xmlns:a16="http://schemas.microsoft.com/office/drawing/2014/main" id="{6803658E-CA27-D04E-AD02-97F75963997A}"/>
              </a:ext>
            </a:extLst>
          </p:cNvPr>
          <p:cNvSpPr txBox="1">
            <a:spLocks/>
          </p:cNvSpPr>
          <p:nvPr/>
        </p:nvSpPr>
        <p:spPr>
          <a:xfrm>
            <a:off x="3450693" y="1366117"/>
            <a:ext cx="5521771" cy="3312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200" dirty="0"/>
              <a:t>Controlled Access Rights</a:t>
            </a:r>
          </a:p>
          <a:p>
            <a:pPr lvl="1"/>
            <a:r>
              <a:rPr lang="en-US" sz="1200" dirty="0"/>
              <a:t>Non-repudiation:</a:t>
            </a:r>
          </a:p>
          <a:p>
            <a:pPr lvl="2"/>
            <a:r>
              <a:rPr lang="en-US" sz="800" dirty="0"/>
              <a:t>Every name only points to one unique legal entity </a:t>
            </a:r>
            <a:endParaRPr lang="en-US" sz="1000" dirty="0"/>
          </a:p>
          <a:p>
            <a:pPr lvl="1"/>
            <a:r>
              <a:rPr lang="en-US" sz="1200" dirty="0"/>
              <a:t>Tamper-Proof:</a:t>
            </a:r>
          </a:p>
          <a:p>
            <a:pPr lvl="2"/>
            <a:r>
              <a:rPr lang="en-US" sz="900" dirty="0"/>
              <a:t>Authorized entities can make changes</a:t>
            </a:r>
          </a:p>
          <a:p>
            <a:pPr lvl="2"/>
            <a:r>
              <a:rPr lang="en-US" sz="900" dirty="0"/>
              <a:t>Any change to the name system must become public knowledge</a:t>
            </a:r>
          </a:p>
          <a:p>
            <a:endParaRPr lang="en-US" sz="1200" dirty="0"/>
          </a:p>
          <a:p>
            <a:r>
              <a:rPr lang="en-US" sz="1200" dirty="0"/>
              <a:t>Time-based:</a:t>
            </a:r>
          </a:p>
          <a:p>
            <a:pPr lvl="1"/>
            <a:r>
              <a:rPr lang="en-US" sz="1050" dirty="0"/>
              <a:t>All name changes should be time-stamped by one coherent clock</a:t>
            </a:r>
          </a:p>
        </p:txBody>
      </p:sp>
      <p:pic>
        <p:nvPicPr>
          <p:cNvPr id="2050" name="Picture 2" descr="Clock icon Shopping icon Time is money icon, Wall Clock, Circle, Symbol, Logo, Home Accessories, Furniture, Interior Design png">
            <a:extLst>
              <a:ext uri="{FF2B5EF4-FFF2-40B4-BE49-F238E27FC236}">
                <a16:creationId xmlns:a16="http://schemas.microsoft.com/office/drawing/2014/main" id="{D8349732-4972-4D47-A8E9-026C0AFDF08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9094" y="3656079"/>
            <a:ext cx="487236" cy="48723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ccount Management PX">
            <a:extLst>
              <a:ext uri="{FF2B5EF4-FFF2-40B4-BE49-F238E27FC236}">
                <a16:creationId xmlns:a16="http://schemas.microsoft.com/office/drawing/2014/main" id="{B72B64E5-1F9C-5247-873A-ED5F7C95E12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77896" y="1017725"/>
            <a:ext cx="1137421" cy="113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2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aphicFrame>
        <p:nvGraphicFramePr>
          <p:cNvPr id="425" name="Google Shape;425;p51"/>
          <p:cNvGraphicFramePr/>
          <p:nvPr/>
        </p:nvGraphicFramePr>
        <p:xfrm>
          <a:off x="386925" y="1321450"/>
          <a:ext cx="8370150" cy="3029375"/>
        </p:xfrm>
        <a:graphic>
          <a:graphicData uri="http://schemas.openxmlformats.org/drawingml/2006/table">
            <a:tbl>
              <a:tblPr>
                <a:noFill/>
              </a:tblPr>
              <a:tblGrid>
                <a:gridCol w="2236775">
                  <a:extLst>
                    <a:ext uri="{9D8B030D-6E8A-4147-A177-3AD203B41FA5}">
                      <a16:colId xmlns:a16="http://schemas.microsoft.com/office/drawing/2014/main" val="20000"/>
                    </a:ext>
                  </a:extLst>
                </a:gridCol>
                <a:gridCol w="2751050">
                  <a:extLst>
                    <a:ext uri="{9D8B030D-6E8A-4147-A177-3AD203B41FA5}">
                      <a16:colId xmlns:a16="http://schemas.microsoft.com/office/drawing/2014/main" val="20001"/>
                    </a:ext>
                  </a:extLst>
                </a:gridCol>
                <a:gridCol w="3382325">
                  <a:extLst>
                    <a:ext uri="{9D8B030D-6E8A-4147-A177-3AD203B41FA5}">
                      <a16:colId xmlns:a16="http://schemas.microsoft.com/office/drawing/2014/main" val="20002"/>
                    </a:ext>
                  </a:extLst>
                </a:gridCol>
              </a:tblGrid>
              <a:tr h="667475">
                <a:tc>
                  <a:txBody>
                    <a:bodyPr/>
                    <a:lstStyle/>
                    <a:p>
                      <a:pPr marL="0" lvl="0" indent="0" algn="ctr" rtl="0">
                        <a:spcBef>
                          <a:spcPts val="0"/>
                        </a:spcBef>
                        <a:spcAft>
                          <a:spcPts val="0"/>
                        </a:spcAft>
                        <a:buNone/>
                      </a:pPr>
                      <a:r>
                        <a:rPr lang="en" sz="1900" b="1" i="1"/>
                        <a:t>Mapped Domains</a:t>
                      </a:r>
                      <a:endParaRPr sz="1900" b="1" i="1"/>
                    </a:p>
                  </a:txBody>
                  <a:tcPr marL="91425" marR="91425" marT="91425" marB="91425" anchor="ctr">
                    <a:lnL w="9525" cap="flat" cmpd="sng">
                      <a:solidFill>
                        <a:schemeClr val="lt1"/>
                      </a:solidFill>
                      <a:prstDash val="solid"/>
                      <a:round/>
                      <a:headEnd type="none" w="sm" len="sm"/>
                      <a:tailEnd type="none" w="sm" len="sm"/>
                    </a:lnL>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a:t>key/value</a:t>
                      </a:r>
                      <a:endParaRPr sz="1900" b="1" i="1"/>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dirty="0"/>
                        <a:t>Examples</a:t>
                      </a:r>
                      <a:endParaRPr sz="1900" b="1" i="1" dirty="0"/>
                    </a:p>
                  </a:txBody>
                  <a:tcPr marL="91425" marR="91425" marT="91425" marB="91425" anchor="ctr">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0"/>
                  </a:ext>
                </a:extLst>
              </a:tr>
              <a:tr h="667475">
                <a:tc>
                  <a:txBody>
                    <a:bodyPr/>
                    <a:lstStyle/>
                    <a:p>
                      <a:pPr marL="0" lvl="0" indent="0" algn="ctr" rtl="0">
                        <a:spcBef>
                          <a:spcPts val="0"/>
                        </a:spcBef>
                        <a:spcAft>
                          <a:spcPts val="0"/>
                        </a:spcAft>
                        <a:buNone/>
                      </a:pPr>
                      <a:r>
                        <a:rPr lang="en"/>
                        <a:t>data/data</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Inputs/Outputs</a:t>
                      </a:r>
                      <a:endParaRPr b="1"/>
                    </a:p>
                  </a:txBody>
                  <a:tcPr marL="91425" marR="91425" marT="91425" marB="91425" anchor="ctr"/>
                </a:tc>
                <a:tc>
                  <a:txBody>
                    <a:bodyPr/>
                    <a:lstStyle/>
                    <a:p>
                      <a:pPr marL="0" lvl="0" indent="0" algn="ctr" rtl="0">
                        <a:spcBef>
                          <a:spcPts val="0"/>
                        </a:spcBef>
                        <a:spcAft>
                          <a:spcPts val="0"/>
                        </a:spcAft>
                        <a:buNone/>
                      </a:pPr>
                      <a:r>
                        <a:rPr lang="en"/>
                        <a:t>Dictionary/Tabulated Data</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1"/>
                  </a:ext>
                </a:extLst>
              </a:tr>
              <a:tr h="667475">
                <a:tc>
                  <a:txBody>
                    <a:bodyPr/>
                    <a:lstStyle/>
                    <a:p>
                      <a:pPr marL="0" lvl="0" indent="0" algn="ctr" rtl="0">
                        <a:spcBef>
                          <a:spcPts val="0"/>
                        </a:spcBef>
                        <a:spcAft>
                          <a:spcPts val="0"/>
                        </a:spcAft>
                        <a:buNone/>
                      </a:pPr>
                      <a:r>
                        <a:rPr lang="en"/>
                        <a:t>structure/structure</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algorithm/source code</a:t>
                      </a:r>
                      <a:endParaRPr b="1"/>
                    </a:p>
                  </a:txBody>
                  <a:tcPr marL="91425" marR="91425" marT="91425" marB="91425" anchor="ctr"/>
                </a:tc>
                <a:tc>
                  <a:txBody>
                    <a:bodyPr/>
                    <a:lstStyle/>
                    <a:p>
                      <a:pPr marL="0" lvl="0" indent="0" algn="ctr" rtl="0">
                        <a:spcBef>
                          <a:spcPts val="0"/>
                        </a:spcBef>
                        <a:spcAft>
                          <a:spcPts val="0"/>
                        </a:spcAft>
                        <a:buNone/>
                      </a:pPr>
                      <a:r>
                        <a:rPr lang="en"/>
                        <a:t>Logical Structures/Functions in Software Libraries</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2"/>
                  </a:ext>
                </a:extLst>
              </a:tr>
              <a:tr h="1026950">
                <a:tc>
                  <a:txBody>
                    <a:bodyPr/>
                    <a:lstStyle/>
                    <a:p>
                      <a:pPr marL="0" lvl="0" indent="0" algn="ctr" rtl="0">
                        <a:spcBef>
                          <a:spcPts val="0"/>
                        </a:spcBef>
                        <a:spcAft>
                          <a:spcPts val="0"/>
                        </a:spcAft>
                        <a:buNone/>
                      </a:pPr>
                      <a:r>
                        <a:rPr lang="en"/>
                        <a:t>language/language</a:t>
                      </a:r>
                      <a:endParaRPr/>
                    </a:p>
                  </a:txBody>
                  <a:tcPr marL="91425" marR="91425" marT="91425" marB="91425" anchor="ctr">
                    <a:lnL w="9525" cap="flat" cmpd="sng">
                      <a:solidFill>
                        <a:schemeClr val="lt1"/>
                      </a:solidFill>
                      <a:prstDash val="solid"/>
                      <a:round/>
                      <a:headEnd type="none" w="sm" len="sm"/>
                      <a:tailEnd type="none" w="sm" len="sm"/>
                    </a:lnL>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Specification/Implementation</a:t>
                      </a:r>
                      <a:endParaRPr b="1"/>
                    </a:p>
                  </a:txBody>
                  <a:tcPr marL="91425" marR="91425" marT="91425" marB="91425" anchor="ctr">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rPr>
                        <a:t>Source Code/Executable Binary</a:t>
                      </a:r>
                      <a:endParaRPr dirty="0"/>
                    </a:p>
                  </a:txBody>
                  <a:tcPr marL="91425" marR="91425" marT="91425" marB="91425" anchor="ctr">
                    <a:lnR w="9525" cap="flat" cmpd="sng">
                      <a:solidFill>
                        <a:schemeClr val="lt1"/>
                      </a:solidFill>
                      <a:prstDash val="solid"/>
                      <a:round/>
                      <a:headEnd type="none" w="sm" len="sm"/>
                      <a:tailEnd type="none" w="sm" len="sm"/>
                    </a:lnR>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26" name="Google Shape;426;p5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Key-Value Data Type is a Universal Abstraction</a:t>
            </a:r>
            <a:endParaRPr b="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38244481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How to cope </a:t>
            </a:r>
            <a:r>
              <a:rPr lang="en-TW" sz="2000" dirty="0"/>
              <a:t>with Infinite Number of Namespaces?</a:t>
            </a:r>
            <a:br>
              <a:rPr lang="en-TW" sz="2000" dirty="0"/>
            </a:br>
            <a:r>
              <a:rPr lang="en-TW" sz="2000" dirty="0"/>
              <a:t>Category Theory to the rescue</a:t>
            </a:r>
          </a:p>
        </p:txBody>
      </p:sp>
      <p:pic>
        <p:nvPicPr>
          <p:cNvPr id="3" name="Picture 2">
            <a:hlinkClick r:id="rId3"/>
            <a:extLst>
              <a:ext uri="{FF2B5EF4-FFF2-40B4-BE49-F238E27FC236}">
                <a16:creationId xmlns:a16="http://schemas.microsoft.com/office/drawing/2014/main" id="{F8180512-C1F9-5446-9B7B-BF1C669BA150}"/>
              </a:ext>
            </a:extLst>
          </p:cNvPr>
          <p:cNvPicPr>
            <a:picLocks noChangeAspect="1"/>
          </p:cNvPicPr>
          <p:nvPr/>
        </p:nvPicPr>
        <p:blipFill>
          <a:blip r:embed="rId4"/>
          <a:stretch>
            <a:fillRect/>
          </a:stretch>
        </p:blipFill>
        <p:spPr>
          <a:xfrm>
            <a:off x="2546716" y="1378848"/>
            <a:ext cx="4050568" cy="3123520"/>
          </a:xfrm>
          <a:prstGeom prst="rect">
            <a:avLst/>
          </a:prstGeom>
        </p:spPr>
      </p:pic>
      <p:sp>
        <p:nvSpPr>
          <p:cNvPr id="4" name="TextBox 3">
            <a:extLst>
              <a:ext uri="{FF2B5EF4-FFF2-40B4-BE49-F238E27FC236}">
                <a16:creationId xmlns:a16="http://schemas.microsoft.com/office/drawing/2014/main" id="{22D20DC5-2EED-A642-9D61-59329383CE5C}"/>
              </a:ext>
            </a:extLst>
          </p:cNvPr>
          <p:cNvSpPr txBox="1"/>
          <p:nvPr/>
        </p:nvSpPr>
        <p:spPr>
          <a:xfrm>
            <a:off x="3226676" y="4698475"/>
            <a:ext cx="31870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/UKIoiO9CSXU?t=341</a:t>
            </a:r>
            <a:endParaRPr lang="en-TW" dirty="0"/>
          </a:p>
        </p:txBody>
      </p:sp>
    </p:spTree>
    <p:extLst>
      <p:ext uri="{BB962C8B-B14F-4D97-AF65-F5344CB8AC3E}">
        <p14:creationId xmlns:p14="http://schemas.microsoft.com/office/powerpoint/2010/main" val="3009605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2285400"/>
            <a:ext cx="8520600" cy="572700"/>
          </a:xfrm>
        </p:spPr>
        <p:txBody>
          <a:bodyPr/>
          <a:lstStyle/>
          <a:p>
            <a:pPr algn="ctr"/>
            <a:r>
              <a:rPr lang="en-TW" b="1" i="1" dirty="0"/>
              <a:t>How</a:t>
            </a:r>
            <a:r>
              <a:rPr lang="en-TW" dirty="0"/>
              <a:t> do you know that you know?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2108791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Methods and Tools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204487"/>
            <a:ext cx="3837000" cy="3214688"/>
          </a:xfrm>
        </p:spPr>
        <p:txBody>
          <a:bodyPr/>
          <a:lstStyle/>
          <a:p>
            <a:pPr>
              <a:buFont typeface="+mj-lt"/>
              <a:buAutoNum type="arabicPeriod"/>
            </a:pPr>
            <a:r>
              <a:rPr lang="en-TW" sz="1600" dirty="0">
                <a:latin typeface="Arial Rounded MT Bold" panose="020F0704030504030204" pitchFamily="34" charset="77"/>
              </a:rPr>
              <a:t>MediaWiki as a Tool</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Data in MediaWiki/Wikipedia</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Templates and Categories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Structures and Strategies in Namespace Management</a:t>
            </a:r>
          </a:p>
        </p:txBody>
      </p:sp>
      <p:pic>
        <p:nvPicPr>
          <p:cNvPr id="8" name="Picture 7">
            <a:extLst>
              <a:ext uri="{FF2B5EF4-FFF2-40B4-BE49-F238E27FC236}">
                <a16:creationId xmlns:a16="http://schemas.microsoft.com/office/drawing/2014/main" id="{172A5F36-30F2-4E4E-9432-C51FE968B3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959" y="1313522"/>
            <a:ext cx="1547619" cy="1582118"/>
          </a:xfrm>
          <a:prstGeom prst="rect">
            <a:avLst/>
          </a:prstGeom>
        </p:spPr>
      </p:pic>
      <p:pic>
        <p:nvPicPr>
          <p:cNvPr id="1028" name="Picture 4">
            <a:hlinkClick r:id="rId4"/>
            <a:extLst>
              <a:ext uri="{FF2B5EF4-FFF2-40B4-BE49-F238E27FC236}">
                <a16:creationId xmlns:a16="http://schemas.microsoft.com/office/drawing/2014/main" id="{BE783BAB-3036-8246-89C4-282DF1167FA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39946" y="1637895"/>
            <a:ext cx="762360" cy="93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7026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Time and Trust-worthiness in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All Name Spaces should share a universal “clock”</a:t>
            </a:r>
          </a:p>
          <a:p>
            <a:pPr lvl="1"/>
            <a:r>
              <a:rPr lang="en-TW" dirty="0"/>
              <a:t>The common “Historical-Trail” (time-based) of Name Spaces</a:t>
            </a:r>
          </a:p>
          <a:p>
            <a:pPr lvl="1"/>
            <a:r>
              <a:rPr lang="en-TW" dirty="0"/>
              <a:t>So that the time-stamps would offer hints to cross-check “causal” consistency</a:t>
            </a:r>
          </a:p>
          <a:p>
            <a:r>
              <a:rPr lang="en-TW" dirty="0"/>
              <a:t>Name Spaces should be extensible</a:t>
            </a:r>
          </a:p>
          <a:p>
            <a:pPr lvl="1"/>
            <a:r>
              <a:rPr lang="en-TW" dirty="0"/>
              <a:t>It should follow one consistent naming convention for easy referencing</a:t>
            </a:r>
          </a:p>
          <a:p>
            <a:pPr lvl="2"/>
            <a:r>
              <a:rPr lang="en-TW" dirty="0"/>
              <a:t>Kuhn’s Cycle provides a Generative/Cyclic Model</a:t>
            </a:r>
          </a:p>
          <a:p>
            <a:r>
              <a:rPr lang="en-TW" dirty="0"/>
              <a:t>Name Space Authentication should be scalable and distributed</a:t>
            </a:r>
          </a:p>
          <a:p>
            <a:pPr lvl="1"/>
            <a:r>
              <a:rPr lang="en-TW" dirty="0"/>
              <a:t>Existing mechanisms for authenticated name registration, i.e. Domain Name Services (DNS).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41000907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Trust-worthy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654457" y="4367574"/>
            <a:ext cx="476252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3"/>
              </a:rPr>
              <a:t>Being More Trustworthy: The Basics</a:t>
            </a:r>
            <a:endParaRPr lang="en-US" dirty="0"/>
          </a:p>
          <a:p>
            <a:pPr algn="ctr"/>
            <a:r>
              <a:rPr lang="en-US" sz="1800" dirty="0"/>
              <a:t>			― </a:t>
            </a:r>
            <a:r>
              <a:rPr lang="en-US" dirty="0"/>
              <a:t>Rachel </a:t>
            </a:r>
            <a:r>
              <a:rPr lang="en-US" dirty="0" err="1"/>
              <a:t>Botsman</a:t>
            </a:r>
            <a:r>
              <a:rPr lang="en-US" dirty="0"/>
              <a:t>, Jan 14, 2019</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107CD5D1-15B9-C64F-ABE5-F8F98C4BE38A}"/>
              </a:ext>
            </a:extLst>
          </p:cNvPr>
          <p:cNvPicPr>
            <a:picLocks noChangeAspect="1"/>
          </p:cNvPicPr>
          <p:nvPr/>
        </p:nvPicPr>
        <p:blipFill>
          <a:blip r:embed="rId4"/>
          <a:stretch>
            <a:fillRect/>
          </a:stretch>
        </p:blipFill>
        <p:spPr>
          <a:xfrm>
            <a:off x="1813218" y="1152854"/>
            <a:ext cx="4445000" cy="2565400"/>
          </a:xfrm>
          <a:prstGeom prst="rect">
            <a:avLst/>
          </a:prstGeom>
        </p:spPr>
      </p:pic>
      <p:sp>
        <p:nvSpPr>
          <p:cNvPr id="7" name="Text Placeholder 2">
            <a:extLst>
              <a:ext uri="{FF2B5EF4-FFF2-40B4-BE49-F238E27FC236}">
                <a16:creationId xmlns:a16="http://schemas.microsoft.com/office/drawing/2014/main" id="{62B529AF-9F8B-EE4A-9EC0-5DD97DB2D63B}"/>
              </a:ext>
            </a:extLst>
          </p:cNvPr>
          <p:cNvSpPr txBox="1">
            <a:spLocks/>
          </p:cNvSpPr>
          <p:nvPr/>
        </p:nvSpPr>
        <p:spPr>
          <a:xfrm>
            <a:off x="239362"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Competence:</a:t>
            </a:r>
          </a:p>
          <a:p>
            <a:r>
              <a:rPr lang="en-TW" sz="900" dirty="0"/>
              <a:t> </a:t>
            </a:r>
            <a:r>
              <a:rPr lang="en-TW" sz="900" dirty="0">
                <a:solidFill>
                  <a:srgbClr val="FF0000"/>
                </a:solidFill>
              </a:rPr>
              <a:t>What </a:t>
            </a:r>
            <a:r>
              <a:rPr lang="en-TW" sz="900" dirty="0"/>
              <a:t>can you deliver?</a:t>
            </a:r>
          </a:p>
          <a:p>
            <a:endParaRPr lang="en-TW" sz="900" dirty="0"/>
          </a:p>
          <a:p>
            <a:pPr marL="171450" indent="-171450">
              <a:buFont typeface="Arial" panose="020B0604020202020204" pitchFamily="34" charset="0"/>
              <a:buChar char="•"/>
            </a:pPr>
            <a:r>
              <a:rPr lang="en-TW" sz="900" dirty="0"/>
              <a:t>Reliability: </a:t>
            </a:r>
          </a:p>
          <a:p>
            <a:r>
              <a:rPr lang="en-TW" sz="900" dirty="0">
                <a:solidFill>
                  <a:srgbClr val="FF0000"/>
                </a:solidFill>
              </a:rPr>
              <a:t> Success rate</a:t>
            </a:r>
            <a:r>
              <a:rPr lang="en-TW" sz="900" dirty="0"/>
              <a:t> of delivery?</a:t>
            </a:r>
          </a:p>
        </p:txBody>
      </p:sp>
      <p:sp>
        <p:nvSpPr>
          <p:cNvPr id="10" name="Text Placeholder 2">
            <a:extLst>
              <a:ext uri="{FF2B5EF4-FFF2-40B4-BE49-F238E27FC236}">
                <a16:creationId xmlns:a16="http://schemas.microsoft.com/office/drawing/2014/main" id="{A13A974A-827C-8043-913D-39A756DD2A6B}"/>
              </a:ext>
            </a:extLst>
          </p:cNvPr>
          <p:cNvSpPr txBox="1">
            <a:spLocks/>
          </p:cNvSpPr>
          <p:nvPr/>
        </p:nvSpPr>
        <p:spPr>
          <a:xfrm>
            <a:off x="6707947"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Integirty:</a:t>
            </a:r>
          </a:p>
          <a:p>
            <a:r>
              <a:rPr lang="en-TW" sz="900" dirty="0"/>
              <a:t> </a:t>
            </a:r>
            <a:r>
              <a:rPr lang="en-TW" sz="900" dirty="0">
                <a:solidFill>
                  <a:srgbClr val="FF0000"/>
                </a:solidFill>
              </a:rPr>
              <a:t>Will you ever cheat me</a:t>
            </a:r>
            <a:r>
              <a:rPr lang="en-TW" sz="900" dirty="0"/>
              <a:t>?</a:t>
            </a:r>
          </a:p>
          <a:p>
            <a:endParaRPr lang="en-TW" sz="900" dirty="0"/>
          </a:p>
          <a:p>
            <a:pPr marL="171450" indent="-171450">
              <a:buFont typeface="Arial" panose="020B0604020202020204" pitchFamily="34" charset="0"/>
              <a:buChar char="•"/>
            </a:pPr>
            <a:r>
              <a:rPr lang="en-TW" sz="900" dirty="0"/>
              <a:t>Empathy: </a:t>
            </a:r>
          </a:p>
          <a:p>
            <a:r>
              <a:rPr lang="en-TW" sz="900" dirty="0">
                <a:solidFill>
                  <a:srgbClr val="FF0000"/>
                </a:solidFill>
              </a:rPr>
              <a:t> Are you on my side</a:t>
            </a:r>
            <a:r>
              <a:rPr lang="en-TW" sz="900" dirty="0"/>
              <a:t>?</a:t>
            </a:r>
          </a:p>
        </p:txBody>
      </p:sp>
    </p:spTree>
    <p:extLst>
      <p:ext uri="{BB962C8B-B14F-4D97-AF65-F5344CB8AC3E}">
        <p14:creationId xmlns:p14="http://schemas.microsoft.com/office/powerpoint/2010/main" val="22500018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Authenticated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55467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Digital Authentication - the basics</a:t>
            </a:r>
            <a:endParaRPr lang="en-US" sz="1800" dirty="0"/>
          </a:p>
          <a:p>
            <a:pPr algn="ctr"/>
            <a:r>
              <a:rPr lang="en-US" sz="1800" dirty="0"/>
              <a:t>			― </a:t>
            </a:r>
            <a:r>
              <a:rPr lang="en-US" dirty="0"/>
              <a:t>Dawn M. Turner (guest) on 01. August 2016</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9" name="Picture 8">
            <a:hlinkClick r:id="rId3"/>
            <a:extLst>
              <a:ext uri="{FF2B5EF4-FFF2-40B4-BE49-F238E27FC236}">
                <a16:creationId xmlns:a16="http://schemas.microsoft.com/office/drawing/2014/main" id="{80D65D7E-FA5F-5E45-9C96-9F67960450C0}"/>
              </a:ext>
            </a:extLst>
          </p:cNvPr>
          <p:cNvPicPr>
            <a:picLocks noChangeAspect="1"/>
          </p:cNvPicPr>
          <p:nvPr/>
        </p:nvPicPr>
        <p:blipFill>
          <a:blip r:embed="rId4"/>
          <a:stretch>
            <a:fillRect/>
          </a:stretch>
        </p:blipFill>
        <p:spPr>
          <a:xfrm>
            <a:off x="2018378" y="1210345"/>
            <a:ext cx="5107243" cy="3109997"/>
          </a:xfrm>
          <a:prstGeom prst="rect">
            <a:avLst/>
          </a:prstGeom>
        </p:spPr>
      </p:pic>
    </p:spTree>
    <p:extLst>
      <p:ext uri="{BB962C8B-B14F-4D97-AF65-F5344CB8AC3E}">
        <p14:creationId xmlns:p14="http://schemas.microsoft.com/office/powerpoint/2010/main" val="35346011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Public-Private Key </a:t>
            </a:r>
            <a:r>
              <a:rPr lang="en" dirty="0" err="1"/>
              <a:t>NsM</a:t>
            </a:r>
            <a:r>
              <a:rPr lang="en" dirty="0"/>
              <a:t> Infrastructures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3479002" y="4583018"/>
            <a:ext cx="35650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What is Private Key Infrastructure?</a:t>
            </a:r>
            <a:endParaRPr lang="en-US" sz="1800" dirty="0"/>
          </a:p>
        </p:txBody>
      </p:sp>
      <p:pic>
        <p:nvPicPr>
          <p:cNvPr id="3" name="Picture 2">
            <a:hlinkClick r:id="rId3"/>
            <a:extLst>
              <a:ext uri="{FF2B5EF4-FFF2-40B4-BE49-F238E27FC236}">
                <a16:creationId xmlns:a16="http://schemas.microsoft.com/office/drawing/2014/main" id="{87A8C551-8A4A-C849-B389-3F4317A1CDAB}"/>
              </a:ext>
            </a:extLst>
          </p:cNvPr>
          <p:cNvPicPr>
            <a:picLocks noChangeAspect="1"/>
          </p:cNvPicPr>
          <p:nvPr/>
        </p:nvPicPr>
        <p:blipFill>
          <a:blip r:embed="rId4"/>
          <a:stretch>
            <a:fillRect/>
          </a:stretch>
        </p:blipFill>
        <p:spPr>
          <a:xfrm>
            <a:off x="3058510" y="1210345"/>
            <a:ext cx="4406064" cy="3148570"/>
          </a:xfrm>
          <a:prstGeom prst="rect">
            <a:avLst/>
          </a:prstGeom>
        </p:spPr>
      </p:pic>
      <p:pic>
        <p:nvPicPr>
          <p:cNvPr id="4" name="Picture 3">
            <a:hlinkClick r:id="rId5"/>
            <a:extLst>
              <a:ext uri="{FF2B5EF4-FFF2-40B4-BE49-F238E27FC236}">
                <a16:creationId xmlns:a16="http://schemas.microsoft.com/office/drawing/2014/main" id="{8946E981-FF6F-DC46-ACED-7C7A92A037E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1731" y="2373253"/>
            <a:ext cx="2609567" cy="1252817"/>
          </a:xfrm>
          <a:prstGeom prst="rect">
            <a:avLst/>
          </a:prstGeom>
        </p:spPr>
      </p:pic>
      <p:sp>
        <p:nvSpPr>
          <p:cNvPr id="5" name="TextBox 4">
            <a:extLst>
              <a:ext uri="{FF2B5EF4-FFF2-40B4-BE49-F238E27FC236}">
                <a16:creationId xmlns:a16="http://schemas.microsoft.com/office/drawing/2014/main" id="{5EE22927-782D-274B-BE6A-B6DE59AD74BA}"/>
              </a:ext>
            </a:extLst>
          </p:cNvPr>
          <p:cNvSpPr txBox="1"/>
          <p:nvPr/>
        </p:nvSpPr>
        <p:spPr>
          <a:xfrm>
            <a:off x="520356" y="1530189"/>
            <a:ext cx="2132315" cy="523220"/>
          </a:xfrm>
          <a:prstGeom prst="rect">
            <a:avLst/>
          </a:prstGeom>
          <a:noFill/>
        </p:spPr>
        <p:txBody>
          <a:bodyPr wrap="none" rtlCol="0">
            <a:spAutoFit/>
          </a:bodyPr>
          <a:lstStyle/>
          <a:p>
            <a:pPr algn="ctr"/>
            <a:r>
              <a:rPr lang="en-US" dirty="0"/>
              <a:t>The paper that changed </a:t>
            </a:r>
          </a:p>
          <a:p>
            <a:pPr algn="ctr"/>
            <a:r>
              <a:rPr lang="en-US" dirty="0"/>
              <a:t>the direction of </a:t>
            </a:r>
            <a:r>
              <a:rPr lang="en-US" dirty="0" err="1"/>
              <a:t>NsM</a:t>
            </a:r>
            <a:r>
              <a:rPr lang="en-US" dirty="0"/>
              <a:t>!</a:t>
            </a:r>
            <a:endParaRPr lang="en-TW" dirty="0"/>
          </a:p>
        </p:txBody>
      </p:sp>
    </p:spTree>
    <p:extLst>
      <p:ext uri="{BB962C8B-B14F-4D97-AF65-F5344CB8AC3E}">
        <p14:creationId xmlns:p14="http://schemas.microsoft.com/office/powerpoint/2010/main" val="547164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Naming your Learning Actions</a:t>
            </a:r>
            <a:endParaRPr lang="en-TW" sz="2000" dirty="0"/>
          </a:p>
        </p:txBody>
      </p:sp>
      <p:pic>
        <p:nvPicPr>
          <p:cNvPr id="3" name="Picture 2">
            <a:hlinkClick r:id="rId3"/>
            <a:extLst>
              <a:ext uri="{FF2B5EF4-FFF2-40B4-BE49-F238E27FC236}">
                <a16:creationId xmlns:a16="http://schemas.microsoft.com/office/drawing/2014/main" id="{FBA2851F-80BF-7348-9CD5-FC00BB618A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2249" y="825977"/>
            <a:ext cx="3386218" cy="4036277"/>
          </a:xfrm>
          <a:prstGeom prst="rect">
            <a:avLst/>
          </a:prstGeom>
        </p:spPr>
      </p:pic>
      <p:pic>
        <p:nvPicPr>
          <p:cNvPr id="4" name="Picture 3">
            <a:hlinkClick r:id="rId5"/>
            <a:extLst>
              <a:ext uri="{FF2B5EF4-FFF2-40B4-BE49-F238E27FC236}">
                <a16:creationId xmlns:a16="http://schemas.microsoft.com/office/drawing/2014/main" id="{3163B098-4B66-B144-B6D7-089844AA9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04266" y="2861418"/>
            <a:ext cx="3227819" cy="2000836"/>
          </a:xfrm>
          <a:prstGeom prst="rect">
            <a:avLst/>
          </a:prstGeom>
        </p:spPr>
      </p:pic>
      <p:pic>
        <p:nvPicPr>
          <p:cNvPr id="6" name="Picture 5">
            <a:hlinkClick r:id="rId7"/>
            <a:extLst>
              <a:ext uri="{FF2B5EF4-FFF2-40B4-BE49-F238E27FC236}">
                <a16:creationId xmlns:a16="http://schemas.microsoft.com/office/drawing/2014/main" id="{69B6ADA5-57EB-1B46-A57F-3FE1E14A1A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00143" y="951962"/>
            <a:ext cx="2535658" cy="1715038"/>
          </a:xfrm>
          <a:prstGeom prst="rect">
            <a:avLst/>
          </a:prstGeom>
        </p:spPr>
      </p:pic>
    </p:spTree>
    <p:extLst>
      <p:ext uri="{BB962C8B-B14F-4D97-AF65-F5344CB8AC3E}">
        <p14:creationId xmlns:p14="http://schemas.microsoft.com/office/powerpoint/2010/main" val="7180104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Operational Concerns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13491"/>
            <a:ext cx="3837000" cy="2905684"/>
          </a:xfrm>
        </p:spPr>
        <p:txBody>
          <a:bodyPr/>
          <a:lstStyle/>
          <a:p>
            <a:pPr>
              <a:buFont typeface="+mj-lt"/>
              <a:buAutoNum type="arabicPeriod"/>
            </a:pPr>
            <a:r>
              <a:rPr lang="en-US" dirty="0">
                <a:latin typeface="Arial Rounded MT Bold" panose="020F0704030504030204" pitchFamily="34" charset="77"/>
              </a:rPr>
              <a:t>Access Rights</a:t>
            </a:r>
          </a:p>
          <a:p>
            <a:pPr>
              <a:buFont typeface="+mj-lt"/>
              <a:buAutoNum type="arabicPeriod"/>
            </a:pPr>
            <a:endParaRPr lang="en-US"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Editorial Decisions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Process Management</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91814" y="3648988"/>
            <a:ext cx="3837000" cy="770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Production Workflow of </a:t>
            </a:r>
          </a:p>
          <a:p>
            <a:pPr marL="114300" indent="0" algn="ctr">
              <a:buFont typeface="Arial"/>
              <a:buNone/>
            </a:pPr>
            <a:r>
              <a:rPr lang="en-US" sz="1600" dirty="0">
                <a:latin typeface="Arial Rounded MT Bold" panose="020F0704030504030204" pitchFamily="34" charset="77"/>
              </a:rPr>
              <a:t>Namespace Management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9454C7B2-8C34-6444-9E9E-A0083129AD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710" y="1677404"/>
            <a:ext cx="3835142" cy="1932114"/>
          </a:xfrm>
          <a:prstGeom prst="rect">
            <a:avLst/>
          </a:prstGeom>
        </p:spPr>
      </p:pic>
      <p:sp>
        <p:nvSpPr>
          <p:cNvPr id="5" name="TextBox 4">
            <a:extLst>
              <a:ext uri="{FF2B5EF4-FFF2-40B4-BE49-F238E27FC236}">
                <a16:creationId xmlns:a16="http://schemas.microsoft.com/office/drawing/2014/main" id="{D639994C-34C0-F642-A1A8-47149EB4FD7F}"/>
              </a:ext>
            </a:extLst>
          </p:cNvPr>
          <p:cNvSpPr txBox="1"/>
          <p:nvPr/>
        </p:nvSpPr>
        <p:spPr>
          <a:xfrm>
            <a:off x="1126384" y="3478078"/>
            <a:ext cx="2707793" cy="169277"/>
          </a:xfrm>
          <a:prstGeom prst="rect">
            <a:avLst/>
          </a:prstGeom>
          <a:noFill/>
        </p:spPr>
        <p:txBody>
          <a:bodyPr wrap="none" rtlCol="0">
            <a:spAutoFit/>
          </a:bodyPr>
          <a:lstStyle/>
          <a:p>
            <a:r>
              <a:rPr lang="en-US" sz="500" dirty="0"/>
              <a:t>I</a:t>
            </a:r>
            <a:r>
              <a:rPr lang="en-TW" sz="500" dirty="0"/>
              <a:t>mage source: </a:t>
            </a:r>
            <a:r>
              <a:rPr lang="en-US" sz="500" dirty="0">
                <a:hlinkClick r:id="rId3"/>
              </a:rPr>
              <a:t>https://</a:t>
            </a:r>
            <a:r>
              <a:rPr lang="en-US" sz="500" dirty="0" err="1">
                <a:hlinkClick r:id="rId3"/>
              </a:rPr>
              <a:t>www.keeprunning.io</a:t>
            </a:r>
            <a:r>
              <a:rPr lang="en-US" sz="500" dirty="0">
                <a:hlinkClick r:id="rId3"/>
              </a:rPr>
              <a:t>/2019/09/24/workload-identity-config-connector/</a:t>
            </a:r>
            <a:endParaRPr lang="en-TW" sz="500" dirty="0"/>
          </a:p>
        </p:txBody>
      </p:sp>
      <p:pic>
        <p:nvPicPr>
          <p:cNvPr id="8" name="Picture 3" descr="Account Management PX">
            <a:extLst>
              <a:ext uri="{FF2B5EF4-FFF2-40B4-BE49-F238E27FC236}">
                <a16:creationId xmlns:a16="http://schemas.microsoft.com/office/drawing/2014/main" id="{FBF54912-D6EB-AF46-BECD-27C9FEEBC34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41782" y="2056794"/>
            <a:ext cx="883605" cy="88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7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Namespaces governs Cognitive Capacity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10372636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Access Rights and Secure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8779394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What is </a:t>
            </a:r>
            <a:r>
              <a:rPr lang="en-US" dirty="0" err="1"/>
              <a:t>DevSecOps</a:t>
            </a:r>
            <a:r>
              <a:rPr lang="en-US" dirty="0"/>
              <a:t>?</a:t>
            </a:r>
            <a:endParaRPr dirty="0"/>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2" name="Picture 1">
            <a:hlinkClick r:id="rId2"/>
            <a:extLst>
              <a:ext uri="{FF2B5EF4-FFF2-40B4-BE49-F238E27FC236}">
                <a16:creationId xmlns:a16="http://schemas.microsoft.com/office/drawing/2014/main" id="{E4472FCC-BB78-1942-9732-B3F4B49C0412}"/>
              </a:ext>
            </a:extLst>
          </p:cNvPr>
          <p:cNvPicPr>
            <a:picLocks noChangeAspect="1"/>
          </p:cNvPicPr>
          <p:nvPr/>
        </p:nvPicPr>
        <p:blipFill>
          <a:blip r:embed="rId3"/>
          <a:stretch>
            <a:fillRect/>
          </a:stretch>
        </p:blipFill>
        <p:spPr>
          <a:xfrm>
            <a:off x="1495093" y="873792"/>
            <a:ext cx="6153811" cy="4137016"/>
          </a:xfrm>
          <a:prstGeom prst="rect">
            <a:avLst/>
          </a:prstGeom>
        </p:spPr>
      </p:pic>
    </p:spTree>
    <p:extLst>
      <p:ext uri="{BB962C8B-B14F-4D97-AF65-F5344CB8AC3E}">
        <p14:creationId xmlns:p14="http://schemas.microsoft.com/office/powerpoint/2010/main" val="1059992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2147864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781999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714727-90C6-2B48-9FA2-A8F528C6AA9F}"/>
              </a:ext>
            </a:extLst>
          </p:cNvPr>
          <p:cNvGrpSpPr/>
          <p:nvPr/>
        </p:nvGrpSpPr>
        <p:grpSpPr>
          <a:xfrm>
            <a:off x="4572000" y="2132539"/>
            <a:ext cx="3456093" cy="2552399"/>
            <a:chOff x="3883659" y="1186249"/>
            <a:chExt cx="2955385" cy="2129297"/>
          </a:xfrm>
        </p:grpSpPr>
        <p:pic>
          <p:nvPicPr>
            <p:cNvPr id="4" name="Picture 3">
              <a:hlinkClick r:id="rId2"/>
              <a:extLst>
                <a:ext uri="{FF2B5EF4-FFF2-40B4-BE49-F238E27FC236}">
                  <a16:creationId xmlns:a16="http://schemas.microsoft.com/office/drawing/2014/main" id="{7AA92A42-6917-9E4C-9A17-2C9871E81FA1}"/>
                </a:ext>
              </a:extLst>
            </p:cNvPr>
            <p:cNvPicPr>
              <a:picLocks noChangeAspect="1"/>
            </p:cNvPicPr>
            <p:nvPr/>
          </p:nvPicPr>
          <p:blipFill>
            <a:blip r:embed="rId3"/>
            <a:stretch>
              <a:fillRect/>
            </a:stretch>
          </p:blipFill>
          <p:spPr>
            <a:xfrm>
              <a:off x="3883659" y="1186249"/>
              <a:ext cx="2955385" cy="2003232"/>
            </a:xfrm>
            <a:prstGeom prst="rect">
              <a:avLst/>
            </a:prstGeom>
          </p:spPr>
        </p:pic>
        <p:sp>
          <p:nvSpPr>
            <p:cNvPr id="5" name="TextBox 4">
              <a:extLst>
                <a:ext uri="{FF2B5EF4-FFF2-40B4-BE49-F238E27FC236}">
                  <a16:creationId xmlns:a16="http://schemas.microsoft.com/office/drawing/2014/main" id="{2063CDF5-22A4-444C-8901-C113DCE56964}"/>
                </a:ext>
              </a:extLst>
            </p:cNvPr>
            <p:cNvSpPr txBox="1"/>
            <p:nvPr/>
          </p:nvSpPr>
          <p:spPr>
            <a:xfrm>
              <a:off x="4503775" y="3147206"/>
              <a:ext cx="1687685" cy="168340"/>
            </a:xfrm>
            <a:prstGeom prst="rect">
              <a:avLst/>
            </a:prstGeom>
            <a:noFill/>
          </p:spPr>
          <p:txBody>
            <a:bodyPr wrap="none" rtlCol="0">
              <a:spAutoFit/>
            </a:bodyPr>
            <a:lstStyle/>
            <a:p>
              <a:r>
                <a:rPr lang="en-US" sz="800" dirty="0">
                  <a:hlinkClick r:id="rId2"/>
                </a:rPr>
                <a:t>https://</a:t>
              </a:r>
              <a:r>
                <a:rPr lang="en-US" sz="800" dirty="0" err="1">
                  <a:hlinkClick r:id="rId2"/>
                </a:rPr>
                <a:t>youtu.be</a:t>
              </a:r>
              <a:r>
                <a:rPr lang="en-US" sz="800" dirty="0">
                  <a:hlinkClick r:id="rId2"/>
                </a:rPr>
                <a:t>/zxAV_Re4OWA?t=323</a:t>
              </a:r>
              <a:endParaRPr lang="en-TW" sz="800" dirty="0"/>
            </a:p>
          </p:txBody>
        </p:sp>
      </p:grpSp>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Reserved Names and Constants in Sciences</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grpSp>
        <p:nvGrpSpPr>
          <p:cNvPr id="7" name="Group 6">
            <a:extLst>
              <a:ext uri="{FF2B5EF4-FFF2-40B4-BE49-F238E27FC236}">
                <a16:creationId xmlns:a16="http://schemas.microsoft.com/office/drawing/2014/main" id="{734F388B-DCAD-D747-8526-C9D88A777EB0}"/>
              </a:ext>
            </a:extLst>
          </p:cNvPr>
          <p:cNvGrpSpPr/>
          <p:nvPr/>
        </p:nvGrpSpPr>
        <p:grpSpPr>
          <a:xfrm>
            <a:off x="987440" y="2233617"/>
            <a:ext cx="3140197" cy="2350935"/>
            <a:chOff x="795528" y="1062434"/>
            <a:chExt cx="3708247" cy="2706603"/>
          </a:xfrm>
        </p:grpSpPr>
        <p:pic>
          <p:nvPicPr>
            <p:cNvPr id="2" name="Picture 1">
              <a:hlinkClick r:id="rId4"/>
              <a:extLst>
                <a:ext uri="{FF2B5EF4-FFF2-40B4-BE49-F238E27FC236}">
                  <a16:creationId xmlns:a16="http://schemas.microsoft.com/office/drawing/2014/main" id="{DE50DD97-CE87-BB43-BA69-BCB43278CC85}"/>
                </a:ext>
              </a:extLst>
            </p:cNvPr>
            <p:cNvPicPr>
              <a:picLocks noChangeAspect="1"/>
            </p:cNvPicPr>
            <p:nvPr/>
          </p:nvPicPr>
          <p:blipFill>
            <a:blip r:embed="rId5"/>
            <a:stretch>
              <a:fillRect/>
            </a:stretch>
          </p:blipFill>
          <p:spPr>
            <a:xfrm>
              <a:off x="795528" y="1062434"/>
              <a:ext cx="3708247" cy="2506548"/>
            </a:xfrm>
            <a:prstGeom prst="rect">
              <a:avLst/>
            </a:prstGeom>
          </p:spPr>
        </p:pic>
        <p:sp>
          <p:nvSpPr>
            <p:cNvPr id="3" name="TextBox 2">
              <a:extLst>
                <a:ext uri="{FF2B5EF4-FFF2-40B4-BE49-F238E27FC236}">
                  <a16:creationId xmlns:a16="http://schemas.microsoft.com/office/drawing/2014/main" id="{EA09C18D-9B39-D046-A0D5-575B388A341E}"/>
                </a:ext>
              </a:extLst>
            </p:cNvPr>
            <p:cNvSpPr txBox="1"/>
            <p:nvPr/>
          </p:nvSpPr>
          <p:spPr>
            <a:xfrm>
              <a:off x="1779060" y="3568982"/>
              <a:ext cx="1741182" cy="200055"/>
            </a:xfrm>
            <a:prstGeom prst="rect">
              <a:avLst/>
            </a:prstGeom>
            <a:noFill/>
          </p:spPr>
          <p:txBody>
            <a:bodyPr wrap="none" rtlCol="0">
              <a:spAutoFit/>
            </a:bodyPr>
            <a:lstStyle/>
            <a:p>
              <a:r>
                <a:rPr lang="en-US" sz="700" dirty="0">
                  <a:hlinkClick r:id="rId4"/>
                </a:rPr>
                <a:t>https://</a:t>
              </a:r>
              <a:r>
                <a:rPr lang="en-US" sz="700" dirty="0" err="1">
                  <a:hlinkClick r:id="rId4"/>
                </a:rPr>
                <a:t>youtu.be</a:t>
              </a:r>
              <a:r>
                <a:rPr lang="en-US" sz="700" dirty="0">
                  <a:hlinkClick r:id="rId4"/>
                </a:rPr>
                <a:t>/zxAV_Re4OWA?t=239</a:t>
              </a:r>
              <a:endParaRPr lang="en-TW" sz="700" dirty="0"/>
            </a:p>
          </p:txBody>
        </p:sp>
      </p:grpSp>
      <p:sp>
        <p:nvSpPr>
          <p:cNvPr id="8" name="TextBox 7">
            <a:extLst>
              <a:ext uri="{FF2B5EF4-FFF2-40B4-BE49-F238E27FC236}">
                <a16:creationId xmlns:a16="http://schemas.microsoft.com/office/drawing/2014/main" id="{EBD30E6F-8EF1-0643-B5ED-58A6E3E2C4F5}"/>
              </a:ext>
            </a:extLst>
          </p:cNvPr>
          <p:cNvSpPr txBox="1"/>
          <p:nvPr/>
        </p:nvSpPr>
        <p:spPr>
          <a:xfrm>
            <a:off x="1644756" y="1073376"/>
            <a:ext cx="5854488" cy="954107"/>
          </a:xfrm>
          <a:prstGeom prst="rect">
            <a:avLst/>
          </a:prstGeom>
          <a:noFill/>
        </p:spPr>
        <p:txBody>
          <a:bodyPr wrap="none" rtlCol="0">
            <a:spAutoFit/>
          </a:bodyPr>
          <a:lstStyle/>
          <a:p>
            <a:r>
              <a:rPr lang="en-TW" dirty="0"/>
              <a:t>Unzicker’s O</a:t>
            </a:r>
            <a:r>
              <a:rPr lang="en-US" dirty="0"/>
              <a:t>b</a:t>
            </a:r>
            <a:r>
              <a:rPr lang="en-TW" dirty="0"/>
              <a:t>servations:</a:t>
            </a:r>
          </a:p>
          <a:p>
            <a:pPr marL="285750" indent="-285750">
              <a:buFont typeface="Arial" panose="020B0604020202020204" pitchFamily="34" charset="0"/>
              <a:buChar char="•"/>
            </a:pPr>
            <a:r>
              <a:rPr lang="en-TW" dirty="0"/>
              <a:t>Revolutions in physics have always eliminated arbitrary numbers</a:t>
            </a:r>
          </a:p>
          <a:p>
            <a:pPr marL="285750" indent="-285750">
              <a:buFont typeface="Arial" panose="020B0604020202020204" pitchFamily="34" charset="0"/>
              <a:buChar char="•"/>
            </a:pPr>
            <a:endParaRPr lang="en-TW" dirty="0"/>
          </a:p>
          <a:p>
            <a:pPr marL="285750" indent="-285750">
              <a:buFont typeface="Arial" panose="020B0604020202020204" pitchFamily="34" charset="0"/>
              <a:buChar char="•"/>
            </a:pPr>
            <a:r>
              <a:rPr lang="en-TW" dirty="0"/>
              <a:t>A complete theory of reality must do without any constants of nature</a:t>
            </a:r>
          </a:p>
        </p:txBody>
      </p:sp>
      <p:sp>
        <p:nvSpPr>
          <p:cNvPr id="10" name="TextBox 9">
            <a:extLst>
              <a:ext uri="{FF2B5EF4-FFF2-40B4-BE49-F238E27FC236}">
                <a16:creationId xmlns:a16="http://schemas.microsoft.com/office/drawing/2014/main" id="{C2B93567-DE93-F146-AAC1-83DE36929297}"/>
              </a:ext>
            </a:extLst>
          </p:cNvPr>
          <p:cNvSpPr txBox="1"/>
          <p:nvPr/>
        </p:nvSpPr>
        <p:spPr>
          <a:xfrm>
            <a:off x="602473" y="4707742"/>
            <a:ext cx="7050328" cy="307777"/>
          </a:xfrm>
          <a:prstGeom prst="rect">
            <a:avLst/>
          </a:prstGeom>
          <a:noFill/>
        </p:spPr>
        <p:txBody>
          <a:bodyPr wrap="none" rtlCol="0">
            <a:spAutoFit/>
          </a:bodyPr>
          <a:lstStyle/>
          <a:p>
            <a:r>
              <a:rPr lang="en-TW" dirty="0">
                <a:hlinkClick r:id="rId6"/>
              </a:rPr>
              <a:t>On the origin of constants C and h</a:t>
            </a:r>
            <a:r>
              <a:rPr lang="en-TW" dirty="0"/>
              <a:t>, by A</a:t>
            </a:r>
            <a:r>
              <a:rPr lang="en-US" dirty="0"/>
              <a:t>l</a:t>
            </a:r>
            <a:r>
              <a:rPr lang="en-TW" dirty="0"/>
              <a:t>exander Unzicker, last accessed Oct 20, 2020</a:t>
            </a:r>
          </a:p>
        </p:txBody>
      </p:sp>
    </p:spTree>
    <p:extLst>
      <p:ext uri="{BB962C8B-B14F-4D97-AF65-F5344CB8AC3E}">
        <p14:creationId xmlns:p14="http://schemas.microsoft.com/office/powerpoint/2010/main" val="19364295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fontScale="90000"/>
          </a:bodyPr>
          <a:lstStyle/>
          <a:p>
            <a:pPr algn="ctr"/>
            <a:r>
              <a:rPr lang="en-US" dirty="0">
                <a:solidFill>
                  <a:schemeClr val="tx1"/>
                </a:solidFill>
              </a:rPr>
              <a:t>Decisions are made by different kinds of People</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25046514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fontScale="90000"/>
          </a:bodyPr>
          <a:lstStyle/>
          <a:p>
            <a:pPr algn="ctr"/>
            <a:r>
              <a:rPr lang="en-US" dirty="0">
                <a:solidFill>
                  <a:schemeClr val="tx1"/>
                </a:solidFill>
              </a:rPr>
              <a:t>Observability of Multi-Scale </a:t>
            </a:r>
            <a:r>
              <a:rPr lang="en-US" dirty="0" err="1">
                <a:solidFill>
                  <a:srgbClr val="FF0000"/>
                </a:solidFill>
              </a:rPr>
              <a:t>DevSecOps</a:t>
            </a:r>
            <a:r>
              <a:rPr lang="en-US" dirty="0">
                <a:solidFill>
                  <a:schemeClr val="tx1"/>
                </a:solidFill>
              </a:rPr>
              <a:t> Processes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883091" y="3438406"/>
            <a:ext cx="1720343" cy="430887"/>
          </a:xfrm>
          <a:prstGeom prst="rect">
            <a:avLst/>
          </a:prstGeom>
          <a:noFill/>
        </p:spPr>
        <p:txBody>
          <a:bodyPr wrap="none" rtlCol="0">
            <a:spAutoFit/>
          </a:bodyPr>
          <a:lstStyle/>
          <a:p>
            <a:pPr algn="ctr"/>
            <a:r>
              <a:rPr lang="en-TW" sz="1100" dirty="0"/>
              <a:t>Accountants/</a:t>
            </a:r>
          </a:p>
          <a:p>
            <a:pPr algn="ctr"/>
            <a:r>
              <a:rPr lang="en-TW" sz="1100" dirty="0"/>
              <a:t>Notary Service Provider</a:t>
            </a:r>
          </a:p>
        </p:txBody>
      </p:sp>
      <p:sp>
        <p:nvSpPr>
          <p:cNvPr id="25" name="TextBox 24">
            <a:extLst>
              <a:ext uri="{FF2B5EF4-FFF2-40B4-BE49-F238E27FC236}">
                <a16:creationId xmlns:a16="http://schemas.microsoft.com/office/drawing/2014/main" id="{6197A294-3730-5745-ADEB-5911892D85C4}"/>
              </a:ext>
            </a:extLst>
          </p:cNvPr>
          <p:cNvSpPr txBox="1"/>
          <p:nvPr/>
        </p:nvSpPr>
        <p:spPr>
          <a:xfrm>
            <a:off x="891575" y="3439507"/>
            <a:ext cx="1444626" cy="430887"/>
          </a:xfrm>
          <a:prstGeom prst="rect">
            <a:avLst/>
          </a:prstGeom>
          <a:noFill/>
        </p:spPr>
        <p:txBody>
          <a:bodyPr wrap="none" rtlCol="0">
            <a:spAutoFit/>
          </a:bodyPr>
          <a:lstStyle/>
          <a:p>
            <a:pPr algn="ctr"/>
            <a:r>
              <a:rPr lang="en-TW" sz="1100" dirty="0"/>
              <a:t>Content Producers/</a:t>
            </a:r>
          </a:p>
          <a:p>
            <a:pPr algn="ctr"/>
            <a:r>
              <a:rPr lang="en-TW" sz="1100" dirty="0"/>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727482" y="1365865"/>
            <a:ext cx="944489" cy="430887"/>
          </a:xfrm>
          <a:prstGeom prst="rect">
            <a:avLst/>
          </a:prstGeom>
          <a:noFill/>
        </p:spPr>
        <p:txBody>
          <a:bodyPr wrap="none" rtlCol="0">
            <a:spAutoFit/>
          </a:bodyPr>
          <a:lstStyle/>
          <a:p>
            <a:pPr algn="ctr"/>
            <a:r>
              <a:rPr lang="en-TW" sz="1100" dirty="0"/>
              <a:t>Consumers/</a:t>
            </a:r>
          </a:p>
          <a:p>
            <a:pPr algn="ctr"/>
            <a:r>
              <a:rPr lang="en-TW" sz="1100" dirty="0"/>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screen">
            <a:extLst>
              <a:ext uri="{BEBA8EAE-BF5A-486C-A8C5-ECC9F3942E4B}">
                <a14:imgProps xmlns:a14="http://schemas.microsoft.com/office/drawing/2010/main">
                  <a14:imgLayer r:embed="rId9">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screen">
            <a:extLst>
              <a:ext uri="{BEBA8EAE-BF5A-486C-A8C5-ECC9F3942E4B}">
                <a14:imgProps xmlns:a14="http://schemas.microsoft.com/office/drawing/2010/main">
                  <a14:imgLayer r:embed="rId10">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274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0" y="307129"/>
            <a:ext cx="6918127" cy="946201"/>
          </a:xfrm>
          <a:prstGeom prst="rect">
            <a:avLst/>
          </a:prstGeom>
        </p:spPr>
        <p:txBody>
          <a:bodyPr/>
          <a:lstStyle/>
          <a:p>
            <a:pPr algn="ctr"/>
            <a:r>
              <a:rPr lang="en-US" dirty="0"/>
              <a:t>Metrics of “Namespace Services”</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6456" y="1083418"/>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412060" y="4269443"/>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35688545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Unified Namespace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627001"/>
            <a:ext cx="3837000" cy="2792173"/>
          </a:xfrm>
        </p:spPr>
        <p:txBody>
          <a:bodyPr/>
          <a:lstStyle/>
          <a:p>
            <a:pPr>
              <a:buFont typeface="+mj-lt"/>
              <a:buAutoNum type="arabicPeriod"/>
            </a:pPr>
            <a:r>
              <a:rPr lang="en-TW" dirty="0">
                <a:latin typeface="Arial Rounded MT Bold" panose="020F0704030504030204" pitchFamily="34" charset="77"/>
              </a:rPr>
              <a:t>What are </a:t>
            </a:r>
            <a:r>
              <a:rPr lang="en-TW">
                <a:latin typeface="Arial Rounded MT Bold" panose="020F0704030504030204" pitchFamily="34" charset="77"/>
              </a:rPr>
              <a:t>representables?</a:t>
            </a:r>
            <a:endParaRPr lang="en-US" dirty="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TW" sz="1600">
                <a:latin typeface="Arial Rounded MT Bold" panose="020F0704030504030204" pitchFamily="34" charset="77"/>
              </a:rPr>
              <a:t>A </a:t>
            </a:r>
            <a:r>
              <a:rPr lang="en-TW" sz="1600" dirty="0">
                <a:latin typeface="Arial Rounded MT Bold" panose="020F0704030504030204" pitchFamily="34" charset="77"/>
              </a:rPr>
              <a:t>Portal to all Names</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Human-Machine Interface</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140764"/>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Physical and Information Sciences shares the same Challenge</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FB3D173F-729F-F340-920F-CA735B1541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894" y="1350008"/>
            <a:ext cx="2648102" cy="1006830"/>
          </a:xfrm>
          <a:prstGeom prst="rect">
            <a:avLst/>
          </a:prstGeom>
        </p:spPr>
      </p:pic>
      <p:pic>
        <p:nvPicPr>
          <p:cNvPr id="5" name="Picture 4">
            <a:hlinkClick r:id="rId3"/>
            <a:extLst>
              <a:ext uri="{FF2B5EF4-FFF2-40B4-BE49-F238E27FC236}">
                <a16:creationId xmlns:a16="http://schemas.microsoft.com/office/drawing/2014/main" id="{0FB459A0-3BEC-1845-828D-2AB5A89738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9278" y="2356837"/>
            <a:ext cx="2668717" cy="983455"/>
          </a:xfrm>
          <a:prstGeom prst="rect">
            <a:avLst/>
          </a:prstGeom>
        </p:spPr>
      </p:pic>
    </p:spTree>
    <p:extLst>
      <p:ext uri="{BB962C8B-B14F-4D97-AF65-F5344CB8AC3E}">
        <p14:creationId xmlns:p14="http://schemas.microsoft.com/office/powerpoint/2010/main" val="27464331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496814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6443</TotalTime>
  <Words>8093</Words>
  <Application>Microsoft Macintosh PowerPoint</Application>
  <PresentationFormat>On-screen Show (16:9)</PresentationFormat>
  <Paragraphs>1423</Paragraphs>
  <Slides>218</Slides>
  <Notes>116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218</vt:i4>
      </vt:variant>
    </vt:vector>
  </HeadingPairs>
  <TitlesOfParts>
    <vt:vector size="236" baseType="lpstr">
      <vt:lpstr>Adobe 繁黑體 Std B</vt:lpstr>
      <vt:lpstr>Bank Gothic Medium</vt:lpstr>
      <vt:lpstr>等线</vt:lpstr>
      <vt:lpstr>Exo 2</vt:lpstr>
      <vt:lpstr>华文细黑</vt:lpstr>
      <vt:lpstr>Arial</vt:lpstr>
      <vt:lpstr>Arial Rounded MT Bold</vt:lpstr>
      <vt:lpstr>Avenir Next Condensed Ultra Lig</vt:lpstr>
      <vt:lpstr>Calibri</vt:lpstr>
      <vt:lpstr>Cambria Math</vt:lpstr>
      <vt:lpstr>Century Gothic</vt:lpstr>
      <vt:lpstr>Comic Sans MS</vt:lpstr>
      <vt:lpstr>Helvetica</vt:lpstr>
      <vt:lpstr>Lato</vt:lpstr>
      <vt:lpstr>Roboto Condensed Light</vt:lpstr>
      <vt:lpstr>Times New Roman</vt:lpstr>
      <vt:lpstr>Simple Light</vt:lpstr>
      <vt:lpstr>Tech Newsletter by Slidesgo</vt:lpstr>
      <vt:lpstr>超越学科界限的认知基础 Transdisciplinary Cognitive Foundation  Namespace Management Week 2</vt:lpstr>
      <vt:lpstr>Names gave birth to Cognitive Abilities  - Laozi</vt:lpstr>
      <vt:lpstr>PowerPoint Presentation</vt:lpstr>
      <vt:lpstr>Namespaces: Encoded Symmetries in the IT industry</vt:lpstr>
      <vt:lpstr>Key-Value pairs as a general form of Dictionaries/Encyclopedias</vt:lpstr>
      <vt:lpstr>Normal Science and Namespaces</vt:lpstr>
      <vt:lpstr>Universal Data Abstraction</vt:lpstr>
      <vt:lpstr>Key-Value Data Type is a Universal Abstraction</vt:lpstr>
      <vt:lpstr>Namespaces governs Cognitive Capacity</vt:lpstr>
      <vt:lpstr>The Role of History and Clock-ticks</vt:lpstr>
      <vt:lpstr>The notion of Incommensurability</vt:lpstr>
      <vt:lpstr>The Complete set of Generative Names</vt:lpstr>
      <vt:lpstr>Arts and Sciences of NsM</vt:lpstr>
      <vt:lpstr>Thinking in Math = Acting in Namespaces</vt:lpstr>
      <vt:lpstr>The Miracle of Math in Natural Science</vt:lpstr>
      <vt:lpstr>The History of True Names</vt:lpstr>
      <vt:lpstr>Universal Representation</vt:lpstr>
      <vt:lpstr>All meaningful expressions can be modeled as Pω</vt:lpstr>
      <vt:lpstr>In Pure Computation:   Function is the ONLY thing.</vt:lpstr>
      <vt:lpstr>The Universal Structure in 𝜆-Calculus Form</vt:lpstr>
      <vt:lpstr>PowerPoint Presentation</vt:lpstr>
      <vt:lpstr>NsM at Scale!</vt:lpstr>
      <vt:lpstr>Namespace Management on the Global Scale </vt:lpstr>
      <vt:lpstr>The origin and the Future of the “Web”</vt:lpstr>
      <vt:lpstr>Namespace Management with Open AI</vt:lpstr>
      <vt:lpstr>Chinese Pre-Trained Neural Network</vt:lpstr>
      <vt:lpstr>Another Chinese Pre-Trained Neural Network</vt:lpstr>
      <vt:lpstr>Another Neural Network Open Source Tool</vt:lpstr>
      <vt:lpstr>Glossary</vt:lpstr>
      <vt:lpstr>Ricardian Contract Socially Binding Digital Twin</vt:lpstr>
      <vt:lpstr>PowerPoint Presentation</vt:lpstr>
      <vt:lpstr>PowerPoint Presentation</vt:lpstr>
      <vt:lpstr>Unified Namespace</vt:lpstr>
      <vt:lpstr>Get access to Live Data Now!</vt:lpstr>
      <vt:lpstr>An example of Namespace Management</vt:lpstr>
      <vt:lpstr>Namespace Management in Time</vt:lpstr>
      <vt:lpstr>Diffbot (more than 1 Trillion linked entities)</vt:lpstr>
      <vt:lpstr>The Fundamental Theorem of Arithmetic (Name Space Management Trick)</vt:lpstr>
      <vt:lpstr>The Fundamental Theorem of Algebra</vt:lpstr>
      <vt:lpstr>The Polynomial that appears in Fast Fourier Transform</vt:lpstr>
      <vt:lpstr>What is the minimum Symbol Space?</vt:lpstr>
      <vt:lpstr>Is binary valued system the smallest symbol set?</vt:lpstr>
      <vt:lpstr>Computable Logic and Types of “Birds”</vt:lpstr>
      <vt:lpstr>The Names of Birds (Functions)</vt:lpstr>
      <vt:lpstr>Memoization</vt:lpstr>
      <vt:lpstr>Maybe we should teach Math in a different sequence</vt:lpstr>
      <vt:lpstr>Number Theory, Physics, and Geometry</vt:lpstr>
      <vt:lpstr>The origin of Atomic Elements</vt:lpstr>
      <vt:lpstr>The known set of Elementary Particles</vt:lpstr>
      <vt:lpstr>The way medical doctors talks about Human Anatomy</vt:lpstr>
      <vt:lpstr>How musicians “assign names” to Music</vt:lpstr>
      <vt:lpstr>How topologists “assign names” to Music</vt:lpstr>
      <vt:lpstr>A Way to Get Internet Domain Name Service</vt:lpstr>
      <vt:lpstr>NsM in Loops and Recursion</vt:lpstr>
      <vt:lpstr>Another Round at Recursion</vt:lpstr>
      <vt:lpstr>Namespace at Scale</vt:lpstr>
      <vt:lpstr>First Approximation  If there are called the same name,  they must be equal.</vt:lpstr>
      <vt:lpstr>Definitional Suggestion for Computing Science</vt:lpstr>
      <vt:lpstr>The man who redefined Equal in Math! </vt:lpstr>
      <vt:lpstr>Review the history of Algebraic Topology </vt:lpstr>
      <vt:lpstr>The foundation of math as programming languages</vt:lpstr>
      <vt:lpstr>Memoization: Remember Generated Names</vt:lpstr>
      <vt:lpstr>Lecture Outline</vt:lpstr>
      <vt:lpstr>The Meaning of being True</vt:lpstr>
      <vt:lpstr>The Necessity of Named abstractions</vt:lpstr>
      <vt:lpstr>How to Think Mathematically?</vt:lpstr>
      <vt:lpstr>True Name defined by Wikipedia</vt:lpstr>
      <vt:lpstr>The Book of Why</vt:lpstr>
      <vt:lpstr>What, How and Why</vt:lpstr>
      <vt:lpstr>The Universal Structure in 𝜆-Calculus Form</vt:lpstr>
      <vt:lpstr>Intensive and Extensive Properties</vt:lpstr>
      <vt:lpstr>Labels, Linguistics, and Cognitive Science</vt:lpstr>
      <vt:lpstr>The expressive power of Names (labels)</vt:lpstr>
      <vt:lpstr>Namespaces as pure abstractions</vt:lpstr>
      <vt:lpstr>Categories are Containers of cognitive concepts</vt:lpstr>
      <vt:lpstr>Patterns of Categories/Classification of Concepts</vt:lpstr>
      <vt:lpstr>Combine Operands/Operations as constructed names?</vt:lpstr>
      <vt:lpstr>Names as Generalized Metaphors</vt:lpstr>
      <vt:lpstr>The properties of being Trust-worthy name schemes</vt:lpstr>
      <vt:lpstr>“Mathematics is the art of giving the same name to different things!”      - Henry Poincare</vt:lpstr>
      <vt:lpstr>How to cope with Infinite Number of Namespaces? Category Theory to the rescue</vt:lpstr>
      <vt:lpstr>How do you know that you know?</vt:lpstr>
      <vt:lpstr>Methods and Tools</vt:lpstr>
      <vt:lpstr>Time and Trust-worthiness in NsM</vt:lpstr>
      <vt:lpstr>Trust-worthy Name Space?</vt:lpstr>
      <vt:lpstr>Authenticated Name Space?</vt:lpstr>
      <vt:lpstr>Public-Private Key NsM Infrastructures</vt:lpstr>
      <vt:lpstr>Naming your Learning Actions</vt:lpstr>
      <vt:lpstr>Operational Concerns</vt:lpstr>
      <vt:lpstr>Access Rights and Secure Workflow</vt:lpstr>
      <vt:lpstr>What is DevSecOps?</vt:lpstr>
      <vt:lpstr>A Model of Collective Cognitive Processes </vt:lpstr>
      <vt:lpstr>Kuhn Cycle: the evolution of a Namespace</vt:lpstr>
      <vt:lpstr>Reserved Names and Constants in Sciences</vt:lpstr>
      <vt:lpstr>Decisions are made by different kinds of People</vt:lpstr>
      <vt:lpstr>Observability of Multi-Scale DevSecOps Processes</vt:lpstr>
      <vt:lpstr>Metrics of “Namespace Services”</vt:lpstr>
      <vt:lpstr>A Unified Namespace</vt:lpstr>
      <vt:lpstr>A linguistic approach to  unify the cognizance across scales</vt:lpstr>
      <vt:lpstr>Code is Law</vt:lpstr>
      <vt:lpstr>A Unified Context for the Collective Cognizance</vt:lpstr>
      <vt:lpstr>Three Scales of Time</vt:lpstr>
      <vt:lpstr>Time Stamped Data  Preserve Event Ordering Information</vt:lpstr>
      <vt:lpstr>ITIL’s Introductory Video</vt:lpstr>
      <vt:lpstr>ITIL’s Five Stages of Service Deployment</vt:lpstr>
      <vt:lpstr>The Five stages mapped to ITIL terms</vt:lpstr>
      <vt:lpstr>The Five stages mapped to ITIL terms</vt:lpstr>
      <vt:lpstr>What is CICD and DevOps? Continuous Integration, Continuous Delivery/Deployment</vt:lpstr>
      <vt:lpstr>Financial Accounting Process</vt:lpstr>
      <vt:lpstr>System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Not Information Asymmetry, but promote the Principle of Information Symmetry</vt:lpstr>
      <vt:lpstr>Open and then Free</vt:lpstr>
      <vt:lpstr>Service Mesh (Istio) and Human Physiology Checks and Balances Data Plane and the Control Plane</vt:lpstr>
      <vt:lpstr>Awareness at many levels</vt:lpstr>
      <vt:lpstr>Governance in Cyber-Physical Spaces</vt:lpstr>
      <vt:lpstr>DevOps for Smart Cities</vt:lpstr>
      <vt:lpstr>DevOps Goals for Governance</vt:lpstr>
      <vt:lpstr>Cyber-Physical Space Integration</vt:lpstr>
      <vt:lpstr>The CAP Theorem in NsM</vt:lpstr>
      <vt:lpstr>Name Spaces in Databases</vt:lpstr>
      <vt:lpstr>We are in the Universe, now!</vt:lpstr>
      <vt:lpstr>Abundant Tools and Data Sources  can all be accessed through Web Browsers</vt:lpstr>
      <vt:lpstr>Namespace Management operated under  the Principle of Information Symmetry</vt:lpstr>
      <vt:lpstr>Discussion and Future Applications</vt:lpstr>
      <vt:lpstr>Knowledge Management in NsM</vt:lpstr>
      <vt:lpstr>PowerPoint Presentation</vt:lpstr>
      <vt:lpstr>Students Actions before Wednesday Sep 18, 2021</vt:lpstr>
      <vt:lpstr>Metaphors make up the Foundation of Cognition</vt:lpstr>
      <vt:lpstr>The Learnability Hypothesis by Leslie Valiant</vt:lpstr>
      <vt:lpstr>Computationally-Enhanced  Cognitive Foundation  Transcending the Boundaries of  Human, Machines, and Knowledge Disciplines</vt:lpstr>
      <vt:lpstr>AUDIENCE</vt:lpstr>
      <vt:lpstr>AUDIENCE (self-intro)</vt:lpstr>
      <vt:lpstr>Soundness</vt:lpstr>
      <vt:lpstr>Course Outline</vt:lpstr>
      <vt:lpstr>“Modern” Cognitive Science</vt:lpstr>
      <vt:lpstr>From History, Logic, Philosophy, Math, Physics, to Computation, Communication, Control, and Society  </vt:lpstr>
      <vt:lpstr>What are the formal foundations?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PowerPoint Presentation</vt:lpstr>
      <vt:lpstr>PowerPoint Presentation</vt:lpstr>
      <vt:lpstr>Universality in Textbook</vt:lpstr>
      <vt:lpstr>Incompleteness Theorem: Limits of Math/Logic</vt:lpstr>
      <vt:lpstr>CONTEXT that Narrows your scope of Objectives</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GitOps: Git as the Single Source of Truth</vt:lpstr>
      <vt:lpstr>A Self-Optimizing Process</vt:lpstr>
      <vt:lpstr>A Cognitive Learning Program that utilizes Contemporary Tools</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Abstraction</vt:lpstr>
      <vt:lpstr>Students Actions before Wednesday Sep 18</vt:lpstr>
      <vt:lpstr>Your action on NsM before Sep 29, 2021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950</cp:revision>
  <dcterms:modified xsi:type="dcterms:W3CDTF">2021-09-24T14:13:34Z</dcterms:modified>
</cp:coreProperties>
</file>